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0" r:id="rId1"/>
  </p:sldMasterIdLst>
  <p:notesMasterIdLst>
    <p:notesMasterId r:id="rId92"/>
  </p:notesMasterIdLst>
  <p:sldIdLst>
    <p:sldId id="256" r:id="rId2"/>
    <p:sldId id="1003" r:id="rId3"/>
    <p:sldId id="1169" r:id="rId4"/>
    <p:sldId id="264" r:id="rId5"/>
    <p:sldId id="1007" r:id="rId6"/>
    <p:sldId id="953" r:id="rId7"/>
    <p:sldId id="967" r:id="rId8"/>
    <p:sldId id="966" r:id="rId9"/>
    <p:sldId id="936" r:id="rId10"/>
    <p:sldId id="937" r:id="rId11"/>
    <p:sldId id="954" r:id="rId12"/>
    <p:sldId id="969" r:id="rId13"/>
    <p:sldId id="1163" r:id="rId14"/>
    <p:sldId id="833" r:id="rId15"/>
    <p:sldId id="835" r:id="rId16"/>
    <p:sldId id="877" r:id="rId17"/>
    <p:sldId id="878" r:id="rId18"/>
    <p:sldId id="839" r:id="rId19"/>
    <p:sldId id="972" r:id="rId20"/>
    <p:sldId id="990" r:id="rId21"/>
    <p:sldId id="991" r:id="rId22"/>
    <p:sldId id="992" r:id="rId23"/>
    <p:sldId id="993" r:id="rId24"/>
    <p:sldId id="994" r:id="rId25"/>
    <p:sldId id="1164" r:id="rId26"/>
    <p:sldId id="920" r:id="rId27"/>
    <p:sldId id="941" r:id="rId28"/>
    <p:sldId id="1170" r:id="rId29"/>
    <p:sldId id="842" r:id="rId30"/>
    <p:sldId id="882" r:id="rId31"/>
    <p:sldId id="971" r:id="rId32"/>
    <p:sldId id="970" r:id="rId33"/>
    <p:sldId id="883" r:id="rId34"/>
    <p:sldId id="845" r:id="rId35"/>
    <p:sldId id="973" r:id="rId36"/>
    <p:sldId id="963" r:id="rId37"/>
    <p:sldId id="995" r:id="rId38"/>
    <p:sldId id="996" r:id="rId39"/>
    <p:sldId id="997" r:id="rId40"/>
    <p:sldId id="1165" r:id="rId41"/>
    <p:sldId id="847" r:id="rId42"/>
    <p:sldId id="887" r:id="rId43"/>
    <p:sldId id="975" r:id="rId44"/>
    <p:sldId id="958" r:id="rId45"/>
    <p:sldId id="1162" r:id="rId46"/>
    <p:sldId id="1171" r:id="rId47"/>
    <p:sldId id="1166" r:id="rId48"/>
    <p:sldId id="956" r:id="rId49"/>
    <p:sldId id="957" r:id="rId50"/>
    <p:sldId id="1008" r:id="rId51"/>
    <p:sldId id="946" r:id="rId52"/>
    <p:sldId id="959" r:id="rId53"/>
    <p:sldId id="1112" r:id="rId54"/>
    <p:sldId id="1113" r:id="rId55"/>
    <p:sldId id="1114" r:id="rId56"/>
    <p:sldId id="1115" r:id="rId57"/>
    <p:sldId id="1116" r:id="rId58"/>
    <p:sldId id="1117" r:id="rId59"/>
    <p:sldId id="1167" r:id="rId60"/>
    <p:sldId id="898" r:id="rId61"/>
    <p:sldId id="961" r:id="rId62"/>
    <p:sldId id="960" r:id="rId63"/>
    <p:sldId id="1152" r:id="rId64"/>
    <p:sldId id="910" r:id="rId65"/>
    <p:sldId id="964" r:id="rId66"/>
    <p:sldId id="965" r:id="rId67"/>
    <p:sldId id="1153" r:id="rId68"/>
    <p:sldId id="1154" r:id="rId69"/>
    <p:sldId id="911" r:id="rId70"/>
    <p:sldId id="1119" r:id="rId71"/>
    <p:sldId id="1155" r:id="rId72"/>
    <p:sldId id="1161" r:id="rId73"/>
    <p:sldId id="1168" r:id="rId74"/>
    <p:sldId id="1001" r:id="rId75"/>
    <p:sldId id="974" r:id="rId76"/>
    <p:sldId id="982" r:id="rId77"/>
    <p:sldId id="984" r:id="rId78"/>
    <p:sldId id="987" r:id="rId79"/>
    <p:sldId id="985" r:id="rId80"/>
    <p:sldId id="988" r:id="rId81"/>
    <p:sldId id="1157" r:id="rId82"/>
    <p:sldId id="1109" r:id="rId83"/>
    <p:sldId id="1120" r:id="rId84"/>
    <p:sldId id="1121" r:id="rId85"/>
    <p:sldId id="1110" r:id="rId86"/>
    <p:sldId id="1158" r:id="rId87"/>
    <p:sldId id="1111" r:id="rId88"/>
    <p:sldId id="1159" r:id="rId89"/>
    <p:sldId id="1122" r:id="rId90"/>
    <p:sldId id="1160" r:id="rId9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4C0DD7-F1CF-4368-81C8-E87A97418579}">
          <p14:sldIdLst>
            <p14:sldId id="256"/>
          </p14:sldIdLst>
        </p14:section>
        <p14:section name="Goals" id="{1DC203D8-8C04-4F3B-815B-A15E3261C9A4}">
          <p14:sldIdLst>
            <p14:sldId id="1003"/>
            <p14:sldId id="1169"/>
            <p14:sldId id="264"/>
          </p14:sldIdLst>
        </p14:section>
        <p14:section name="Pointers" id="{C86CF438-B94E-4BDC-875A-00C07E4D4BAA}">
          <p14:sldIdLst>
            <p14:sldId id="1007"/>
            <p14:sldId id="953"/>
            <p14:sldId id="967"/>
            <p14:sldId id="966"/>
            <p14:sldId id="936"/>
            <p14:sldId id="937"/>
            <p14:sldId id="954"/>
            <p14:sldId id="969"/>
          </p14:sldIdLst>
        </p14:section>
        <p14:section name="One-Dimensional Arrays" id="{DC4DE9A1-3E0D-415C-84D9-60C359DD811F}">
          <p14:sldIdLst>
            <p14:sldId id="1163"/>
            <p14:sldId id="833"/>
            <p14:sldId id="835"/>
            <p14:sldId id="877"/>
            <p14:sldId id="878"/>
            <p14:sldId id="839"/>
            <p14:sldId id="972"/>
            <p14:sldId id="990"/>
            <p14:sldId id="991"/>
            <p14:sldId id="992"/>
            <p14:sldId id="993"/>
            <p14:sldId id="994"/>
          </p14:sldIdLst>
        </p14:section>
        <p14:section name="Multi-Dimensional Arrays" id="{D0FA3A1C-3332-4A21-A63E-9BFD576E1C78}">
          <p14:sldIdLst>
            <p14:sldId id="1164"/>
            <p14:sldId id="920"/>
            <p14:sldId id="941"/>
            <p14:sldId id="1170"/>
            <p14:sldId id="842"/>
            <p14:sldId id="882"/>
            <p14:sldId id="971"/>
            <p14:sldId id="970"/>
            <p14:sldId id="883"/>
            <p14:sldId id="845"/>
            <p14:sldId id="973"/>
            <p14:sldId id="963"/>
            <p14:sldId id="995"/>
            <p14:sldId id="996"/>
            <p14:sldId id="997"/>
          </p14:sldIdLst>
        </p14:section>
        <p14:section name="Multi-Level Arrays" id="{F46D0B1F-AAA2-48F6-A6E7-C97E49F386D1}">
          <p14:sldIdLst>
            <p14:sldId id="1165"/>
            <p14:sldId id="847"/>
            <p14:sldId id="887"/>
            <p14:sldId id="975"/>
            <p14:sldId id="958"/>
            <p14:sldId id="1162"/>
            <p14:sldId id="1171"/>
          </p14:sldIdLst>
        </p14:section>
        <p14:section name="Structure Layout" id="{B55B8E8C-5EAB-4A1E-A4E9-AE5E896E46FA}">
          <p14:sldIdLst>
            <p14:sldId id="1166"/>
            <p14:sldId id="956"/>
            <p14:sldId id="957"/>
            <p14:sldId id="1008"/>
            <p14:sldId id="946"/>
            <p14:sldId id="959"/>
            <p14:sldId id="1112"/>
            <p14:sldId id="1113"/>
            <p14:sldId id="1114"/>
            <p14:sldId id="1115"/>
            <p14:sldId id="1116"/>
            <p14:sldId id="1117"/>
          </p14:sldIdLst>
        </p14:section>
        <p14:section name="Struct Padding and Alignment" id="{A3A8DF1E-6C05-451B-AA41-DF3E1C8464A2}">
          <p14:sldIdLst>
            <p14:sldId id="1167"/>
            <p14:sldId id="898"/>
            <p14:sldId id="961"/>
            <p14:sldId id="960"/>
            <p14:sldId id="1152"/>
            <p14:sldId id="910"/>
            <p14:sldId id="964"/>
            <p14:sldId id="965"/>
            <p14:sldId id="1153"/>
            <p14:sldId id="1154"/>
            <p14:sldId id="911"/>
            <p14:sldId id="1119"/>
            <p14:sldId id="1155"/>
          </p14:sldIdLst>
        </p14:section>
        <p14:section name="Wrapup" id="{29A7F866-9DA9-446B-8359-CE426CB89C7A}">
          <p14:sldIdLst>
            <p14:sldId id="1161"/>
            <p14:sldId id="1168"/>
          </p14:sldIdLst>
        </p14:section>
        <p14:section name="Dynamic Arrays" id="{B6DB1EC7-2B06-4958-9DAB-498D98D065F8}">
          <p14:sldIdLst>
            <p14:sldId id="1001"/>
            <p14:sldId id="974"/>
            <p14:sldId id="982"/>
            <p14:sldId id="984"/>
            <p14:sldId id="987"/>
            <p14:sldId id="985"/>
            <p14:sldId id="988"/>
          </p14:sldIdLst>
        </p14:section>
        <p14:section name="Unions" id="{A11B0F92-20D4-4EA0-8653-C09969B2B1AB}">
          <p14:sldIdLst>
            <p14:sldId id="1157"/>
            <p14:sldId id="1109"/>
            <p14:sldId id="1120"/>
            <p14:sldId id="1121"/>
            <p14:sldId id="1110"/>
            <p14:sldId id="1158"/>
            <p14:sldId id="1111"/>
            <p14:sldId id="1159"/>
            <p14:sldId id="1122"/>
            <p14:sldId id="11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4E2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7440" autoAdjust="0"/>
  </p:normalViewPr>
  <p:slideViewPr>
    <p:cSldViewPr snapToGrid="0">
      <p:cViewPr varScale="1">
        <p:scale>
          <a:sx n="54" d="100"/>
          <a:sy n="54" d="100"/>
        </p:scale>
        <p:origin x="102" y="25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jpg>
</file>

<file path=ppt/media/image2.png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BF250-3188-4B97-91A0-4CBD75F11794}" type="datetimeFigureOut">
              <a:rPr lang="en-US" smtClean="0"/>
              <a:t>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DC289-C093-4A03-96E3-7FA6F6D9C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1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985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326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331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532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7901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463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8544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15108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3422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5945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435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2071915-553D-485B-9739-70522BB4298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4155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389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6265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626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7821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0015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146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2071915-553D-485B-9739-70522BB4298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303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38952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9989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DD27407-E6E1-4F18-B256-0244B6EBDB1D}" type="slidenum">
              <a:rPr lang="en-US"/>
              <a:pPr/>
              <a:t>60</a:t>
            </a:fld>
            <a:endParaRPr lang="en-US"/>
          </a:p>
        </p:txBody>
      </p:sp>
      <p:sp>
        <p:nvSpPr>
          <p:cNvPr id="738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8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9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Times New Roman" pitchFamily="-96" charset="0"/>
              </a:rPr>
              <a:t>What’s wrong</a:t>
            </a:r>
            <a:r>
              <a:rPr lang="en-US" baseline="0" dirty="0">
                <a:latin typeface="Times New Roman" pitchFamily="-96" charset="0"/>
              </a:rPr>
              <a:t> is that the code generated by the compiler (our ground truth) does not match what we think the data looks like.</a:t>
            </a:r>
          </a:p>
          <a:p>
            <a:r>
              <a:rPr lang="en-US" baseline="0" dirty="0">
                <a:latin typeface="Times New Roman" pitchFamily="-96" charset="0"/>
              </a:rPr>
              <a:t>Our picture is wrong.</a:t>
            </a:r>
          </a:p>
          <a:p>
            <a:endParaRPr lang="en-US" dirty="0">
              <a:latin typeface="Times New Roman" pitchFamily="-96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62B45B-1156-48EC-A884-5EB5BA2FC134}" type="slidenum">
              <a:rPr lang="en-US"/>
              <a:pPr/>
              <a:t>83</a:t>
            </a:fld>
            <a:endParaRPr lang="en-US"/>
          </a:p>
        </p:txBody>
      </p:sp>
      <p:sp>
        <p:nvSpPr>
          <p:cNvPr id="747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Struct</a:t>
            </a:r>
            <a:r>
              <a:rPr lang="en-US" dirty="0"/>
              <a:t>: all</a:t>
            </a:r>
            <a:r>
              <a:rPr lang="en-US" baseline="0" dirty="0"/>
              <a:t> of the above, together</a:t>
            </a:r>
          </a:p>
          <a:p>
            <a:r>
              <a:rPr lang="en-US" baseline="0" dirty="0"/>
              <a:t>Union: one of the above, pick 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70363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62B45B-1156-48EC-A884-5EB5BA2FC134}" type="slidenum">
              <a:rPr lang="en-US"/>
              <a:pPr/>
              <a:t>84</a:t>
            </a:fld>
            <a:endParaRPr lang="en-US"/>
          </a:p>
        </p:txBody>
      </p:sp>
      <p:sp>
        <p:nvSpPr>
          <p:cNvPr id="747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Struct</a:t>
            </a:r>
            <a:r>
              <a:rPr lang="en-US" dirty="0"/>
              <a:t>: all</a:t>
            </a:r>
            <a:r>
              <a:rPr lang="en-US" baseline="0" dirty="0"/>
              <a:t> of the above, together</a:t>
            </a:r>
          </a:p>
          <a:p>
            <a:r>
              <a:rPr lang="en-US" baseline="0" dirty="0"/>
              <a:t>Union: one of the above, pick 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260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583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8495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880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6553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  <p:sp>
        <p:nvSpPr>
          <p:cNvPr id="6553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107255-7FB1-440B-9751-06EC07147747}" type="slidenum">
              <a:rPr lang="en-US" smtClean="0">
                <a:latin typeface="Times New Roman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17</a:t>
            </a:fld>
            <a:endParaRPr lang="en-US">
              <a:latin typeface="Times New Roman" pitchFamily="-96" charset="0"/>
              <a:ea typeface="ＭＳ Ｐゴシック" pitchFamily="-96" charset="-128"/>
              <a:cs typeface="ＭＳ Ｐゴシック" pitchFamily="-9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221456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934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9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096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4E2A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0F8AEA4-90DD-470A-A00C-52C76871BE7D}"/>
              </a:ext>
            </a:extLst>
          </p:cNvPr>
          <p:cNvSpPr/>
          <p:nvPr userDrawn="1"/>
        </p:nvSpPr>
        <p:spPr>
          <a:xfrm>
            <a:off x="607595" y="684106"/>
            <a:ext cx="10972799" cy="54853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NWU PPT Wide Opt 2_Master.jpg">
            <a:extLst>
              <a:ext uri="{FF2B5EF4-FFF2-40B4-BE49-F238E27FC236}">
                <a16:creationId xmlns:a16="http://schemas.microsoft.com/office/drawing/2014/main" id="{D5195E2D-71BD-4DAB-A8EA-C60068318A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641"/>
          <a:stretch/>
        </p:blipFill>
        <p:spPr>
          <a:xfrm>
            <a:off x="0" y="6353298"/>
            <a:ext cx="12192000" cy="504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A78A89-7B53-4AF2-9B97-0D7A0E3C41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595" y="684106"/>
            <a:ext cx="10972799" cy="2286000"/>
          </a:xfrm>
          <a:prstGeom prst="rect">
            <a:avLst/>
          </a:prstGeo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757E7-8A62-4C6A-A11F-B44CFFC7E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595" y="3887894"/>
            <a:ext cx="10972799" cy="1369905"/>
          </a:xfrm>
        </p:spPr>
        <p:txBody>
          <a:bodyPr>
            <a:normAutofit/>
          </a:bodyPr>
          <a:lstStyle>
            <a:lvl1pPr marL="0" indent="0" algn="ctr">
              <a:buNone/>
              <a:defRPr sz="3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52B33-DB5B-406B-8EF8-7F27B15C3E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7595" y="5804324"/>
            <a:ext cx="916405" cy="365125"/>
          </a:xfrm>
        </p:spPr>
        <p:txBody>
          <a:bodyPr/>
          <a:lstStyle/>
          <a:p>
            <a:fld id="{4E7976BE-D2A0-443D-BCA7-07E6C2F2C134}" type="datetime1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18BC2-7D03-48DD-8ED3-F2F43C400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1807" y="5806652"/>
            <a:ext cx="3664373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91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1B4F-AD76-4462-AF17-AA9750E0F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C87F7-B5DC-45D6-AC96-43D6899A0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4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6F708-77A7-451E-A87C-DF3B5FA6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0A19C-15EE-4B28-94B2-366F8FE2202D}" type="datetime1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E1449-91D8-4F9D-A105-23A1F43EC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F04F4-7CB4-4D18-91E9-7F025B56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617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D1B4F-AD76-4462-AF17-AA9750E0F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C87F7-B5DC-45D6-AC96-43D6899A0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52578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6F708-77A7-451E-A87C-DF3B5FA6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07FCE-CB30-44D7-8923-943EA31413CB}" type="datetime1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E1449-91D8-4F9D-A105-23A1F43EC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F04F4-7CB4-4D18-91E9-7F025B56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D6171B2-CD8A-4537-A0B5-CFA0882ED8C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1143000"/>
            <a:ext cx="52578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57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EE6D-0807-49F6-8402-F877AEC3A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2EDB09-5A47-4685-A1EE-A5B4DA190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F3D05-A423-46CD-A126-135AFF74872A}" type="datetime1">
              <a:rPr lang="en-US" smtClean="0"/>
              <a:t>2/6/2023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5553B9-1067-4918-A0C0-3170E1AA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5B2D71-8C87-4458-AC29-EA2047202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3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D77160-3215-44CF-B830-0B88FB365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CE85B-1AD1-4743-AE8E-7F19928E9980}" type="datetime1">
              <a:rPr lang="en-US" smtClean="0"/>
              <a:t>2/6/2023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931AD3-C3A1-4F17-AE8A-223019F62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71321F-FC35-406D-934E-9286AA485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841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line">
    <p:bg>
      <p:bgPr>
        <a:solidFill>
          <a:srgbClr val="4E2A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6553EE-3FBA-43B0-83E3-DED9FBF89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B15AEEC-E4AE-4CED-90A4-675FF15539C2}" type="datetime1">
              <a:rPr lang="en-US" smtClean="0"/>
              <a:t>2/6/2023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6DF780-B863-4D17-AD07-08D991518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C2309-BC50-471A-9507-CB2945B5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78C724-3839-4D76-A707-B4C23905D05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11DEA04-1277-494F-991B-E62F01E892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6" y="694143"/>
            <a:ext cx="10972798" cy="5486400"/>
          </a:xfrm>
          <a:solidFill>
            <a:schemeClr val="bg1"/>
          </a:solidFill>
        </p:spPr>
        <p:txBody>
          <a:bodyPr lIns="182880" tIns="182880" rIns="182880" bIns="182880"/>
          <a:lstStyle>
            <a:lvl1pPr>
              <a:spcBef>
                <a:spcPts val="20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84967AA-4B26-426D-8185-065158151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8343"/>
            <a:ext cx="10972798" cy="685800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430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0901" y="1362075"/>
            <a:ext cx="5162551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6651" y="1362075"/>
            <a:ext cx="5162549" cy="49720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1491385" y="6596063"/>
            <a:ext cx="656167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9C6A7-D06C-4975-B69B-6E2D89BA8A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8082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CFB29-59D2-4823-BEFA-2A2FDF148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7595" y="1143000"/>
            <a:ext cx="10972800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448D8-B1FE-4537-8A5B-AEAA01D153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7595" y="6356350"/>
            <a:ext cx="916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F3697C2-0C28-4649-86F3-80257A44D492}" type="datetime1">
              <a:rPr lang="en-US" smtClean="0"/>
              <a:t>2/6/2023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C4873-1315-4883-97DC-8A47AFCAED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67200" y="6356350"/>
            <a:ext cx="3664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DC0E4-58B6-42DF-8BD2-2BB7A3B6E3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68000" y="6356350"/>
            <a:ext cx="9123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778C724-3839-4D76-A707-B4C23905D05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BCB9CD12-280E-4818-853C-F36BB6D68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600"/>
            <a:ext cx="10972799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79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700" r:id="rId3"/>
    <p:sldLayoutId id="2147483696" r:id="rId4"/>
    <p:sldLayoutId id="2147483697" r:id="rId5"/>
    <p:sldLayoutId id="2147483698" r:id="rId6"/>
    <p:sldLayoutId id="2147483701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B4EB4-B710-4B4C-9E9E-B9B5D5E06A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09</a:t>
            </a:r>
            <a:br>
              <a:rPr lang="en-US" dirty="0"/>
            </a:br>
            <a:r>
              <a:rPr lang="en-US" sz="5300" dirty="0"/>
              <a:t>Pointers, Arrays, and Structs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2EFA9-08FA-449E-880F-86912EE7E7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CS213 – Intro to Computer Systems</a:t>
            </a:r>
          </a:p>
          <a:p>
            <a:r>
              <a:rPr lang="en-US" dirty="0"/>
              <a:t>Branden Ghena – Winter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C8337-0804-4F14-931E-8B64EF5974B3}"/>
              </a:ext>
            </a:extLst>
          </p:cNvPr>
          <p:cNvSpPr txBox="1"/>
          <p:nvPr/>
        </p:nvSpPr>
        <p:spPr>
          <a:xfrm>
            <a:off x="607595" y="5511800"/>
            <a:ext cx="10972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Slides adapted from:</a:t>
            </a:r>
            <a:br>
              <a:rPr lang="en-US" sz="1600" dirty="0"/>
            </a:br>
            <a:r>
              <a:rPr lang="en-US" sz="1600" dirty="0"/>
              <a:t>St-Amour, </a:t>
            </a:r>
            <a:r>
              <a:rPr lang="en-US" sz="1600" dirty="0" err="1"/>
              <a:t>Hardavellas</a:t>
            </a:r>
            <a:r>
              <a:rPr lang="en-US" sz="1600" dirty="0"/>
              <a:t>, </a:t>
            </a:r>
            <a:r>
              <a:rPr lang="en-US" sz="1600" dirty="0" err="1"/>
              <a:t>Bustamente</a:t>
            </a:r>
            <a:r>
              <a:rPr lang="en-US" sz="1600" dirty="0"/>
              <a:t> (Northwestern), Bryant, </a:t>
            </a:r>
            <a:r>
              <a:rPr lang="en-US" sz="1600" dirty="0" err="1"/>
              <a:t>O’Hallaron</a:t>
            </a:r>
            <a:r>
              <a:rPr lang="en-US" sz="1600" dirty="0"/>
              <a:t> (CMU), Garcia, Weaver (UC Berkeley)</a:t>
            </a:r>
          </a:p>
        </p:txBody>
      </p:sp>
    </p:spTree>
    <p:extLst>
      <p:ext uri="{BB962C8B-B14F-4D97-AF65-F5344CB8AC3E}">
        <p14:creationId xmlns:p14="http://schemas.microsoft.com/office/powerpoint/2010/main" val="3802196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Example pointer code : executing </a:t>
            </a:r>
            <a:r>
              <a:rPr lang="en-US" dirty="0" err="1">
                <a:latin typeface="Courier New Bold" charset="0"/>
                <a:cs typeface="Courier New Bold" charset="0"/>
                <a:sym typeface="Courier New Bold" charset="0"/>
              </a:rPr>
              <a:t>incr</a:t>
            </a:r>
            <a:endParaRPr lang="en-US" dirty="0">
              <a:latin typeface="Courier New Bold" charset="0"/>
              <a:sym typeface="Courier New Bold" charset="0"/>
            </a:endParaRPr>
          </a:p>
        </p:txBody>
      </p:sp>
      <p:sp>
        <p:nvSpPr>
          <p:cNvPr id="63492" name="Rectangle 4"/>
          <p:cNvSpPr>
            <a:spLocks/>
          </p:cNvSpPr>
          <p:nvPr/>
        </p:nvSpPr>
        <p:spPr bwMode="auto">
          <a:xfrm>
            <a:off x="1905000" y="808112"/>
            <a:ext cx="4267200" cy="1828800"/>
          </a:xfrm>
          <a:prstGeom prst="rect">
            <a:avLst/>
          </a:prstGeom>
          <a:solidFill>
            <a:srgbClr val="CDF1C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long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incr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(long *p, long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val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) {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long x = *p;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long y = x +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val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;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*p = y;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return x;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}</a:t>
            </a:r>
          </a:p>
        </p:txBody>
      </p:sp>
      <p:sp>
        <p:nvSpPr>
          <p:cNvPr id="63494" name="Rectangle 6"/>
          <p:cNvSpPr>
            <a:spLocks/>
          </p:cNvSpPr>
          <p:nvPr/>
        </p:nvSpPr>
        <p:spPr bwMode="auto">
          <a:xfrm>
            <a:off x="1905000" y="2852936"/>
            <a:ext cx="4279900" cy="1524000"/>
          </a:xfrm>
          <a:prstGeom prst="rect">
            <a:avLst/>
          </a:prstGeom>
          <a:solidFill>
            <a:srgbClr val="CDF1C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>
              <a:tabLst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</a:tabLst>
            </a:pP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incr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:</a:t>
            </a:r>
          </a:p>
          <a:p>
            <a:pPr>
              <a:tabLst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movq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(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%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rdi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), </a:t>
            </a:r>
            <a:r>
              <a:rPr lang="en-US" dirty="0"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%</a:t>
            </a:r>
            <a:r>
              <a:rPr lang="en-US" dirty="0" err="1"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rax</a:t>
            </a:r>
            <a:endParaRPr lang="en-US" dirty="0">
              <a:latin typeface="Courier New" pitchFamily="49" charset="0"/>
              <a:ea typeface="ヒラギノ角ゴ ProN W3" charset="0"/>
              <a:cs typeface="Courier New" pitchFamily="49" charset="0"/>
              <a:sym typeface="Courier New Bold" charset="0"/>
            </a:endParaRPr>
          </a:p>
          <a:p>
            <a:pPr>
              <a:tabLst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addq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%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rax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, %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rsi</a:t>
            </a:r>
            <a:endParaRPr lang="en-US" dirty="0">
              <a:solidFill>
                <a:srgbClr val="000000"/>
              </a:solidFill>
              <a:latin typeface="Courier New" pitchFamily="49" charset="0"/>
              <a:ea typeface="ヒラギノ角ゴ ProN W3" charset="0"/>
              <a:cs typeface="Courier New" pitchFamily="49" charset="0"/>
              <a:sym typeface="Courier New Bold" charset="0"/>
            </a:endParaRPr>
          </a:p>
          <a:p>
            <a:pPr>
              <a:tabLst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movq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</a:t>
            </a:r>
            <a:r>
              <a:rPr lang="en-US" dirty="0"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%</a:t>
            </a:r>
            <a:r>
              <a:rPr lang="en-US" dirty="0" err="1"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rsi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, (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%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rdi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)</a:t>
            </a:r>
          </a:p>
          <a:p>
            <a:pPr>
              <a:tabLst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  <a:tab pos="457200" algn="l"/>
                <a:tab pos="1485900" algn="l"/>
                <a:tab pos="23495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ret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6477000" y="777240"/>
          <a:ext cx="3810000" cy="1508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54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45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Use(s)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rdi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Argument </a:t>
                      </a:r>
                      <a:r>
                        <a:rPr lang="en-US" b="1" i="0" dirty="0">
                          <a:latin typeface="Courier New"/>
                          <a:cs typeface="Courier New"/>
                        </a:rPr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rsi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Argument 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val</a:t>
                      </a:r>
                      <a:r>
                        <a:rPr lang="en-US" b="0" i="0" baseline="0" dirty="0">
                          <a:latin typeface="Calibri"/>
                          <a:cs typeface="Calibri"/>
                        </a:rPr>
                        <a:t> (3000)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rax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" name="Rectangle 12"/>
          <p:cNvSpPr>
            <a:spLocks/>
          </p:cNvSpPr>
          <p:nvPr/>
        </p:nvSpPr>
        <p:spPr bwMode="auto">
          <a:xfrm>
            <a:off x="1664990" y="4913040"/>
            <a:ext cx="991810" cy="692497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Memory</a:t>
            </a:r>
          </a:p>
          <a:p>
            <a:r>
              <a:rPr lang="en-US" sz="2000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(stack)</a:t>
            </a:r>
          </a:p>
        </p:txBody>
      </p:sp>
      <p:sp>
        <p:nvSpPr>
          <p:cNvPr id="15" name="Line 10"/>
          <p:cNvSpPr>
            <a:spLocks noChangeShapeType="1"/>
          </p:cNvSpPr>
          <p:nvPr/>
        </p:nvSpPr>
        <p:spPr bwMode="auto">
          <a:xfrm flipH="1">
            <a:off x="5244892" y="5419367"/>
            <a:ext cx="457200" cy="45720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pPr algn="ctr"/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Rectangle 11"/>
          <p:cNvSpPr>
            <a:spLocks/>
          </p:cNvSpPr>
          <p:nvPr/>
        </p:nvSpPr>
        <p:spPr bwMode="auto">
          <a:xfrm>
            <a:off x="5702092" y="5114568"/>
            <a:ext cx="631032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%</a:t>
            </a:r>
            <a:r>
              <a:rPr lang="en-US" dirty="0" err="1">
                <a:solidFill>
                  <a:srgbClr val="FF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rdi</a:t>
            </a:r>
            <a:endParaRPr lang="en-US" dirty="0">
              <a:solidFill>
                <a:srgbClr val="FF0000"/>
              </a:solidFill>
              <a:latin typeface="Courier New Bold" charset="0"/>
              <a:ea typeface="ヒラギノ角ゴ ProN W3" charset="0"/>
              <a:cs typeface="Courier New Bold" charset="0"/>
              <a:sym typeface="Courier New Bold" charset="0"/>
            </a:endParaRPr>
          </a:p>
        </p:txBody>
      </p:sp>
      <p:sp>
        <p:nvSpPr>
          <p:cNvPr id="2" name="Right Arrow 1"/>
          <p:cNvSpPr/>
          <p:nvPr/>
        </p:nvSpPr>
        <p:spPr bwMode="auto">
          <a:xfrm>
            <a:off x="5879976" y="5715000"/>
            <a:ext cx="838200" cy="457200"/>
          </a:xfrm>
          <a:prstGeom prst="rightArrow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3" name="Rectangle 7"/>
          <p:cNvSpPr>
            <a:spLocks/>
          </p:cNvSpPr>
          <p:nvPr/>
        </p:nvSpPr>
        <p:spPr bwMode="auto">
          <a:xfrm>
            <a:off x="2783633" y="5647967"/>
            <a:ext cx="2419915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>
                <a:solidFill>
                  <a:srgbClr val="FF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15213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783633" y="6028967"/>
            <a:ext cx="2419915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Unused</a:t>
            </a:r>
          </a:p>
        </p:txBody>
      </p:sp>
      <p:sp>
        <p:nvSpPr>
          <p:cNvPr id="27" name="Line 10"/>
          <p:cNvSpPr>
            <a:spLocks noChangeShapeType="1"/>
          </p:cNvSpPr>
          <p:nvPr/>
        </p:nvSpPr>
        <p:spPr bwMode="auto">
          <a:xfrm flipH="1">
            <a:off x="5223594" y="6563489"/>
            <a:ext cx="457200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pPr algn="ctr"/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5730008" y="6334890"/>
            <a:ext cx="628377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%</a:t>
            </a:r>
            <a:r>
              <a:rPr lang="en-US" dirty="0" err="1">
                <a:solidFill>
                  <a:srgbClr val="00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rsp</a:t>
            </a:r>
            <a:endParaRPr lang="en-US" dirty="0">
              <a:solidFill>
                <a:srgbClr val="000000"/>
              </a:solidFill>
              <a:latin typeface="Courier New Bold" charset="0"/>
              <a:ea typeface="ヒラギノ角ゴ ProN W3" charset="0"/>
              <a:cs typeface="Courier New Bold" charset="0"/>
              <a:sym typeface="Courier New Bold" charset="0"/>
            </a:endParaRPr>
          </a:p>
        </p:txBody>
      </p:sp>
      <p:sp>
        <p:nvSpPr>
          <p:cNvPr id="29" name="Rectangle 13"/>
          <p:cNvSpPr>
            <a:spLocks/>
          </p:cNvSpPr>
          <p:nvPr/>
        </p:nvSpPr>
        <p:spPr bwMode="auto">
          <a:xfrm>
            <a:off x="2783633" y="4581128"/>
            <a:ext cx="2419915" cy="685838"/>
          </a:xfrm>
          <a:prstGeom prst="rect">
            <a:avLst/>
          </a:prstGeom>
          <a:solidFill>
            <a:srgbClr val="D6D6F4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. . .</a:t>
            </a:r>
          </a:p>
        </p:txBody>
      </p:sp>
      <p:sp>
        <p:nvSpPr>
          <p:cNvPr id="30" name="Rectangle 9"/>
          <p:cNvSpPr>
            <a:spLocks/>
          </p:cNvSpPr>
          <p:nvPr/>
        </p:nvSpPr>
        <p:spPr bwMode="auto">
          <a:xfrm>
            <a:off x="2783633" y="5266967"/>
            <a:ext cx="2419915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call_incr’s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Rtn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address</a:t>
            </a:r>
          </a:p>
        </p:txBody>
      </p:sp>
      <p:sp>
        <p:nvSpPr>
          <p:cNvPr id="33" name="Rectangle 13"/>
          <p:cNvSpPr>
            <a:spLocks/>
          </p:cNvSpPr>
          <p:nvPr/>
        </p:nvSpPr>
        <p:spPr bwMode="auto">
          <a:xfrm>
            <a:off x="2783530" y="6408573"/>
            <a:ext cx="2420676" cy="325798"/>
          </a:xfrm>
          <a:prstGeom prst="rect">
            <a:avLst/>
          </a:prstGeom>
          <a:solidFill>
            <a:srgbClr val="CDF1C5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incr’s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Rtn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address</a:t>
            </a:r>
          </a:p>
        </p:txBody>
      </p:sp>
      <p:sp>
        <p:nvSpPr>
          <p:cNvPr id="34" name="Line 10"/>
          <p:cNvSpPr>
            <a:spLocks noChangeShapeType="1"/>
          </p:cNvSpPr>
          <p:nvPr/>
        </p:nvSpPr>
        <p:spPr bwMode="auto">
          <a:xfrm flipH="1">
            <a:off x="9421458" y="5419367"/>
            <a:ext cx="457200" cy="45720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pPr algn="ctr"/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5" name="Rectangle 11"/>
          <p:cNvSpPr>
            <a:spLocks/>
          </p:cNvSpPr>
          <p:nvPr/>
        </p:nvSpPr>
        <p:spPr bwMode="auto">
          <a:xfrm>
            <a:off x="9878658" y="5114568"/>
            <a:ext cx="631032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%</a:t>
            </a:r>
            <a:r>
              <a:rPr lang="en-US" dirty="0" err="1">
                <a:solidFill>
                  <a:srgbClr val="FF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rdi</a:t>
            </a:r>
            <a:endParaRPr lang="en-US" dirty="0">
              <a:solidFill>
                <a:srgbClr val="FF0000"/>
              </a:solidFill>
              <a:latin typeface="Courier New Bold" charset="0"/>
              <a:ea typeface="ヒラギノ角ゴ ProN W3" charset="0"/>
              <a:cs typeface="Courier New Bold" charset="0"/>
              <a:sym typeface="Courier New Bold" charset="0"/>
            </a:endParaRPr>
          </a:p>
        </p:txBody>
      </p:sp>
      <p:sp>
        <p:nvSpPr>
          <p:cNvPr id="36" name="Rectangle 7"/>
          <p:cNvSpPr>
            <a:spLocks/>
          </p:cNvSpPr>
          <p:nvPr/>
        </p:nvSpPr>
        <p:spPr bwMode="auto">
          <a:xfrm>
            <a:off x="6960199" y="5647967"/>
            <a:ext cx="2419915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>
                <a:solidFill>
                  <a:srgbClr val="FF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18213</a:t>
            </a:r>
          </a:p>
        </p:txBody>
      </p:sp>
      <p:sp>
        <p:nvSpPr>
          <p:cNvPr id="37" name="Rectangle 9"/>
          <p:cNvSpPr>
            <a:spLocks/>
          </p:cNvSpPr>
          <p:nvPr/>
        </p:nvSpPr>
        <p:spPr bwMode="auto">
          <a:xfrm>
            <a:off x="6960199" y="6028967"/>
            <a:ext cx="2419915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Unused</a:t>
            </a:r>
          </a:p>
        </p:txBody>
      </p:sp>
      <p:sp>
        <p:nvSpPr>
          <p:cNvPr id="38" name="Line 10"/>
          <p:cNvSpPr>
            <a:spLocks noChangeShapeType="1"/>
          </p:cNvSpPr>
          <p:nvPr/>
        </p:nvSpPr>
        <p:spPr bwMode="auto">
          <a:xfrm flipH="1">
            <a:off x="9400160" y="6563489"/>
            <a:ext cx="457200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pPr algn="ctr"/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9" name="Rectangle 11"/>
          <p:cNvSpPr>
            <a:spLocks/>
          </p:cNvSpPr>
          <p:nvPr/>
        </p:nvSpPr>
        <p:spPr bwMode="auto">
          <a:xfrm>
            <a:off x="9906574" y="6334890"/>
            <a:ext cx="628377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%</a:t>
            </a:r>
            <a:r>
              <a:rPr lang="en-US" dirty="0" err="1">
                <a:solidFill>
                  <a:srgbClr val="00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rsp</a:t>
            </a:r>
            <a:endParaRPr lang="en-US" dirty="0">
              <a:solidFill>
                <a:srgbClr val="000000"/>
              </a:solidFill>
              <a:latin typeface="Courier New Bold" charset="0"/>
              <a:ea typeface="ヒラギノ角ゴ ProN W3" charset="0"/>
              <a:cs typeface="Courier New Bold" charset="0"/>
              <a:sym typeface="Courier New Bold" charset="0"/>
            </a:endParaRPr>
          </a:p>
        </p:txBody>
      </p:sp>
      <p:sp>
        <p:nvSpPr>
          <p:cNvPr id="40" name="Rectangle 13"/>
          <p:cNvSpPr>
            <a:spLocks/>
          </p:cNvSpPr>
          <p:nvPr/>
        </p:nvSpPr>
        <p:spPr bwMode="auto">
          <a:xfrm>
            <a:off x="6960199" y="4581128"/>
            <a:ext cx="2419915" cy="685838"/>
          </a:xfrm>
          <a:prstGeom prst="rect">
            <a:avLst/>
          </a:prstGeom>
          <a:solidFill>
            <a:srgbClr val="D6D6F4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. . .</a:t>
            </a:r>
          </a:p>
        </p:txBody>
      </p:sp>
      <p:sp>
        <p:nvSpPr>
          <p:cNvPr id="41" name="Rectangle 9"/>
          <p:cNvSpPr>
            <a:spLocks/>
          </p:cNvSpPr>
          <p:nvPr/>
        </p:nvSpPr>
        <p:spPr bwMode="auto">
          <a:xfrm>
            <a:off x="6960199" y="5266967"/>
            <a:ext cx="2419915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call_incr’s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Rtn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address</a:t>
            </a:r>
          </a:p>
        </p:txBody>
      </p:sp>
      <p:sp>
        <p:nvSpPr>
          <p:cNvPr id="42" name="Rectangle 13"/>
          <p:cNvSpPr>
            <a:spLocks/>
          </p:cNvSpPr>
          <p:nvPr/>
        </p:nvSpPr>
        <p:spPr bwMode="auto">
          <a:xfrm>
            <a:off x="6960096" y="6408573"/>
            <a:ext cx="2420676" cy="325798"/>
          </a:xfrm>
          <a:prstGeom prst="rect">
            <a:avLst/>
          </a:prstGeom>
          <a:solidFill>
            <a:srgbClr val="CDF1C5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incr’s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Rtn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address</a:t>
            </a:r>
          </a:p>
        </p:txBody>
      </p:sp>
      <p:cxnSp>
        <p:nvCxnSpPr>
          <p:cNvPr id="4" name="Straight Arrow Connector 3"/>
          <p:cNvCxnSpPr/>
          <p:nvPr/>
        </p:nvCxnSpPr>
        <p:spPr bwMode="auto">
          <a:xfrm>
            <a:off x="3719736" y="2924944"/>
            <a:ext cx="0" cy="288032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V="1">
            <a:off x="4583832" y="4005064"/>
            <a:ext cx="0" cy="288032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9E1996-2FDA-4F69-BDF3-980C20276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671831-C7D6-DFC0-F1AB-6C5F962F3AB4}"/>
              </a:ext>
            </a:extLst>
          </p:cNvPr>
          <p:cNvSpPr txBox="1"/>
          <p:nvPr/>
        </p:nvSpPr>
        <p:spPr>
          <a:xfrm>
            <a:off x="399245" y="2820628"/>
            <a:ext cx="14295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</a:t>
            </a:r>
            <a:r>
              <a:rPr lang="en-US" dirty="0" err="1"/>
              <a:t>rdi</a:t>
            </a:r>
            <a:r>
              <a:rPr lang="en-US" dirty="0"/>
              <a:t> is a pointer here</a:t>
            </a:r>
          </a:p>
          <a:p>
            <a:endParaRPr lang="en-US" dirty="0"/>
          </a:p>
          <a:p>
            <a:r>
              <a:rPr lang="en-US" dirty="0"/>
              <a:t>It holds a memory address!</a:t>
            </a:r>
          </a:p>
        </p:txBody>
      </p:sp>
    </p:spTree>
    <p:extLst>
      <p:ext uri="{BB962C8B-B14F-4D97-AF65-F5344CB8AC3E}">
        <p14:creationId xmlns:p14="http://schemas.microsoft.com/office/powerpoint/2010/main" val="2926959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EC17-3B1D-4920-A874-2B57902AE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to global variables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713EE9-7849-408E-B34F-FE12A63CD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15;</a:t>
            </a: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int*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(void) {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+= 2;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return &amp;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3B9B6-AA8D-4859-A1F9-D6FB5A603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11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1DD46E-B532-45D5-B010-B4EF0DC7F73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1142999"/>
            <a:ext cx="5257800" cy="521335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.text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.type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@function</a:t>
            </a:r>
          </a:p>
          <a:p>
            <a:pPr marL="0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$2, 0x2f1f(%rip)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mov $0x404028, %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eax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</a:t>
            </a:r>
          </a:p>
          <a:p>
            <a:pPr marL="0" indent="0"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.data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.align4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.type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@object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.size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4</a:t>
            </a:r>
          </a:p>
          <a:p>
            <a:pPr marL="0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.long 15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7106CF-B5F8-4D56-9D68-CBFEFEEE3F4D}"/>
              </a:ext>
            </a:extLst>
          </p:cNvPr>
          <p:cNvSpPr/>
          <p:nvPr/>
        </p:nvSpPr>
        <p:spPr>
          <a:xfrm>
            <a:off x="6326608" y="1143000"/>
            <a:ext cx="5253786" cy="2308538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720D3A-5CD0-4A1E-9136-71FE63229D07}"/>
              </a:ext>
            </a:extLst>
          </p:cNvPr>
          <p:cNvSpPr/>
          <p:nvPr/>
        </p:nvSpPr>
        <p:spPr>
          <a:xfrm>
            <a:off x="6326608" y="3776730"/>
            <a:ext cx="5253786" cy="2434107"/>
          </a:xfrm>
          <a:prstGeom prst="rect">
            <a:avLst/>
          </a:prstGeom>
          <a:solidFill>
            <a:schemeClr val="accent4">
              <a:lumMod val="75000"/>
              <a:alpha val="2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081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EC17-3B1D-4920-A874-2B57902AE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constants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3B9B6-AA8D-4859-A1F9-D6FB5A603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12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1DD46E-B532-45D5-B010-B4EF0DC7F73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1374822"/>
            <a:ext cx="5257800" cy="50292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.text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.type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@function</a:t>
            </a:r>
          </a:p>
          <a:p>
            <a:pPr marL="0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$2,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(%rip)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mov $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%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eax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.data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.align4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.type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@object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.size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4</a:t>
            </a:r>
          </a:p>
          <a:p>
            <a:pPr marL="0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.long 15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7106CF-B5F8-4D56-9D68-CBFEFEEE3F4D}"/>
              </a:ext>
            </a:extLst>
          </p:cNvPr>
          <p:cNvSpPr/>
          <p:nvPr/>
        </p:nvSpPr>
        <p:spPr>
          <a:xfrm>
            <a:off x="8049296" y="2672367"/>
            <a:ext cx="1635617" cy="357390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720D3A-5CD0-4A1E-9136-71FE63229D07}"/>
              </a:ext>
            </a:extLst>
          </p:cNvPr>
          <p:cNvSpPr/>
          <p:nvPr/>
        </p:nvSpPr>
        <p:spPr>
          <a:xfrm>
            <a:off x="7276564" y="3029757"/>
            <a:ext cx="1770844" cy="357389"/>
          </a:xfrm>
          <a:prstGeom prst="rect">
            <a:avLst/>
          </a:prstGeom>
          <a:solidFill>
            <a:schemeClr val="accent4">
              <a:lumMod val="75000"/>
              <a:alpha val="2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AB535E-A26A-4B6A-AA7E-A0827F96C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374822"/>
            <a:ext cx="5257800" cy="50292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.text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.type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@function</a:t>
            </a:r>
          </a:p>
          <a:p>
            <a:pPr marL="0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myfunc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$2, 0x2f1f(%rip)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mov $0x404028, %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eax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.data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.align4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.type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@object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.size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4</a:t>
            </a:r>
          </a:p>
          <a:p>
            <a:pPr marL="0" indent="0">
              <a:buNone/>
            </a:pP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global_var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.long 15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FCDE6E-E9E0-46B6-A259-B381C30BD1F1}"/>
              </a:ext>
            </a:extLst>
          </p:cNvPr>
          <p:cNvSpPr/>
          <p:nvPr/>
        </p:nvSpPr>
        <p:spPr>
          <a:xfrm>
            <a:off x="2305318" y="2672367"/>
            <a:ext cx="1019577" cy="357390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BDB1E-62C7-436F-BC6C-A972F19EF649}"/>
              </a:ext>
            </a:extLst>
          </p:cNvPr>
          <p:cNvSpPr/>
          <p:nvPr/>
        </p:nvSpPr>
        <p:spPr>
          <a:xfrm>
            <a:off x="1532586" y="3029756"/>
            <a:ext cx="1481070" cy="357389"/>
          </a:xfrm>
          <a:prstGeom prst="rect">
            <a:avLst/>
          </a:prstGeom>
          <a:solidFill>
            <a:schemeClr val="accent4">
              <a:lumMod val="75000"/>
              <a:alpha val="2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5AC23B-B3D5-452B-8464-1FB14009366F}"/>
              </a:ext>
            </a:extLst>
          </p:cNvPr>
          <p:cNvSpPr txBox="1"/>
          <p:nvPr/>
        </p:nvSpPr>
        <p:spPr>
          <a:xfrm>
            <a:off x="4385256" y="313614"/>
            <a:ext cx="57826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These two are the same code.</a:t>
            </a:r>
            <a:br>
              <a:rPr lang="en-US" sz="2400" dirty="0"/>
            </a:br>
            <a:r>
              <a:rPr lang="en-US" sz="2400" dirty="0"/>
              <a:t>One just uses a name for the constant.</a:t>
            </a:r>
          </a:p>
        </p:txBody>
      </p:sp>
    </p:spTree>
    <p:extLst>
      <p:ext uri="{BB962C8B-B14F-4D97-AF65-F5344CB8AC3E}">
        <p14:creationId xmlns:p14="http://schemas.microsoft.com/office/powerpoint/2010/main" val="3122572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5" y="685800"/>
            <a:ext cx="10972798" cy="54864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/>
              <a:t>Pointers</a:t>
            </a:r>
          </a:p>
          <a:p>
            <a:pPr lvl="1"/>
            <a:endParaRPr lang="en-US" dirty="0"/>
          </a:p>
          <a:p>
            <a:r>
              <a:rPr lang="en-US" b="1" dirty="0"/>
              <a:t>One-dimensional Arrays</a:t>
            </a:r>
          </a:p>
          <a:p>
            <a:r>
              <a:rPr lang="en-US" dirty="0"/>
              <a:t>Multi-dimensional Arrays</a:t>
            </a:r>
          </a:p>
          <a:p>
            <a:r>
              <a:rPr lang="en-US" dirty="0"/>
              <a:t>Multi-level Arrays</a:t>
            </a:r>
          </a:p>
          <a:p>
            <a:pPr lvl="1"/>
            <a:endParaRPr lang="en-US" dirty="0"/>
          </a:p>
          <a:p>
            <a:r>
              <a:rPr lang="en-US" dirty="0"/>
              <a:t>Struct Layout</a:t>
            </a:r>
          </a:p>
          <a:p>
            <a:r>
              <a:rPr lang="en-US" dirty="0"/>
              <a:t>Struct Padding and Alignment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744308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One-Dimensional </a:t>
            </a:r>
            <a:r>
              <a:rPr lang="en-US" dirty="0"/>
              <a:t>Array Allocation</a:t>
            </a:r>
          </a:p>
        </p:txBody>
      </p:sp>
      <p:sp>
        <p:nvSpPr>
          <p:cNvPr id="3010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Basic Principle</a:t>
            </a:r>
          </a:p>
          <a:p>
            <a:pPr lvl="1">
              <a:buFont typeface="Wingdings" pitchFamily="-96" charset="2"/>
              <a:buNone/>
            </a:pPr>
            <a:r>
              <a:rPr lang="en-US" i="1" dirty="0">
                <a:latin typeface="Calibri" pitchFamily="-96" charset="0"/>
              </a:rPr>
              <a:t>T</a:t>
            </a:r>
            <a:r>
              <a:rPr lang="en-US" b="1" dirty="0">
                <a:latin typeface="Calibri" pitchFamily="-96" charset="0"/>
              </a:rPr>
              <a:t>  </a:t>
            </a:r>
            <a:r>
              <a:rPr lang="en-US" b="1" dirty="0">
                <a:latin typeface="Courier New" pitchFamily="-96" charset="0"/>
              </a:rPr>
              <a:t>A[</a:t>
            </a:r>
            <a:r>
              <a:rPr lang="en-US" i="1" dirty="0">
                <a:latin typeface="Calibri" pitchFamily="-96" charset="0"/>
              </a:rPr>
              <a:t>L</a:t>
            </a:r>
            <a:r>
              <a:rPr lang="en-US" b="1" dirty="0">
                <a:latin typeface="Courier New" pitchFamily="-96" charset="0"/>
              </a:rPr>
              <a:t>];  // e.g., </a:t>
            </a:r>
            <a:r>
              <a:rPr lang="en-US" b="1" dirty="0" err="1">
                <a:latin typeface="Courier New" pitchFamily="-96" charset="0"/>
              </a:rPr>
              <a:t>int</a:t>
            </a:r>
            <a:r>
              <a:rPr lang="en-US" b="1" dirty="0">
                <a:latin typeface="Courier New" pitchFamily="-96" charset="0"/>
              </a:rPr>
              <a:t> A[4];</a:t>
            </a:r>
            <a:endParaRPr lang="en-US" b="1" dirty="0">
              <a:latin typeface="Calibri" pitchFamily="-96" charset="0"/>
            </a:endParaRPr>
          </a:p>
          <a:p>
            <a:pPr lvl="1"/>
            <a:r>
              <a:rPr lang="en-US" dirty="0">
                <a:latin typeface="Calibri" pitchFamily="-96" charset="0"/>
              </a:rPr>
              <a:t>Array of data type </a:t>
            </a:r>
            <a:r>
              <a:rPr lang="en-US" i="1" dirty="0">
                <a:latin typeface="Calibri" pitchFamily="-96" charset="0"/>
              </a:rPr>
              <a:t>T</a:t>
            </a:r>
            <a:r>
              <a:rPr lang="en-US" dirty="0">
                <a:latin typeface="Calibri" pitchFamily="-96" charset="0"/>
              </a:rPr>
              <a:t> and length </a:t>
            </a:r>
            <a:r>
              <a:rPr lang="en-US" i="1" dirty="0">
                <a:latin typeface="Calibri" pitchFamily="-96" charset="0"/>
              </a:rPr>
              <a:t>L</a:t>
            </a:r>
            <a:endParaRPr lang="en-US" dirty="0">
              <a:latin typeface="Calibri" pitchFamily="-96" charset="0"/>
            </a:endParaRPr>
          </a:p>
          <a:p>
            <a:pPr lvl="1"/>
            <a:r>
              <a:rPr lang="en-US" dirty="0">
                <a:latin typeface="Calibri" pitchFamily="-96" charset="0"/>
              </a:rPr>
              <a:t>Contiguously allocated region in memory of </a:t>
            </a:r>
            <a:r>
              <a:rPr lang="en-US" i="1" u="sng" dirty="0">
                <a:latin typeface="Calibri" pitchFamily="-96" charset="0"/>
              </a:rPr>
              <a:t>L</a:t>
            </a:r>
            <a:r>
              <a:rPr lang="en-US" u="sng" dirty="0">
                <a:latin typeface="Calibri" pitchFamily="-96" charset="0"/>
              </a:rPr>
              <a:t> * </a:t>
            </a:r>
            <a:r>
              <a:rPr lang="en-US" b="1" u="sng" dirty="0" err="1">
                <a:latin typeface="Courier New" pitchFamily="-96" charset="0"/>
              </a:rPr>
              <a:t>sizeof</a:t>
            </a:r>
            <a:r>
              <a:rPr lang="en-US" u="sng" dirty="0">
                <a:latin typeface="Courier New" pitchFamily="-96" charset="0"/>
              </a:rPr>
              <a:t>(</a:t>
            </a:r>
            <a:r>
              <a:rPr lang="en-US" i="1" u="sng" dirty="0">
                <a:latin typeface="Calibri" pitchFamily="-96" charset="0"/>
              </a:rPr>
              <a:t>T</a:t>
            </a:r>
            <a:r>
              <a:rPr lang="en-US" u="sng" dirty="0">
                <a:latin typeface="Courier New" pitchFamily="-96" charset="0"/>
              </a:rPr>
              <a:t>)</a:t>
            </a:r>
            <a:r>
              <a:rPr lang="en-US" dirty="0">
                <a:latin typeface="Calibri" pitchFamily="-96" charset="0"/>
              </a:rPr>
              <a:t> bytes</a:t>
            </a:r>
          </a:p>
        </p:txBody>
      </p:sp>
      <p:sp>
        <p:nvSpPr>
          <p:cNvPr id="301061" name="Text Box 5"/>
          <p:cNvSpPr txBox="1">
            <a:spLocks noChangeArrowheads="1"/>
          </p:cNvSpPr>
          <p:nvPr/>
        </p:nvSpPr>
        <p:spPr bwMode="auto">
          <a:xfrm>
            <a:off x="2145355" y="2852936"/>
            <a:ext cx="1542409" cy="338554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sz="1600" dirty="0">
                <a:latin typeface="Courier New" pitchFamily="-96" charset="0"/>
              </a:rPr>
              <a:t>char s[12];</a:t>
            </a:r>
          </a:p>
        </p:txBody>
      </p:sp>
      <p:grpSp>
        <p:nvGrpSpPr>
          <p:cNvPr id="99" name="Group 98"/>
          <p:cNvGrpSpPr>
            <a:grpSpLocks/>
          </p:cNvGrpSpPr>
          <p:nvPr/>
        </p:nvGrpSpPr>
        <p:grpSpPr bwMode="auto">
          <a:xfrm>
            <a:off x="3581400" y="2902148"/>
            <a:ext cx="3505200" cy="731838"/>
            <a:chOff x="2514600" y="2667000"/>
            <a:chExt cx="3505200" cy="732254"/>
          </a:xfrm>
        </p:grpSpPr>
        <p:grpSp>
          <p:nvGrpSpPr>
            <p:cNvPr id="56388" name="Group 7"/>
            <p:cNvGrpSpPr>
              <a:grpSpLocks/>
            </p:cNvGrpSpPr>
            <p:nvPr/>
          </p:nvGrpSpPr>
          <p:grpSpPr bwMode="auto">
            <a:xfrm>
              <a:off x="2743200" y="2667000"/>
              <a:ext cx="2743200" cy="228600"/>
              <a:chOff x="1008" y="1776"/>
              <a:chExt cx="1728" cy="144"/>
            </a:xfrm>
          </p:grpSpPr>
          <p:sp>
            <p:nvSpPr>
              <p:cNvPr id="301064" name="Rectangle 8"/>
              <p:cNvSpPr>
                <a:spLocks noChangeArrowheads="1"/>
              </p:cNvSpPr>
              <p:nvPr/>
            </p:nvSpPr>
            <p:spPr bwMode="auto">
              <a:xfrm>
                <a:off x="1008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65" name="Rectangle 9"/>
              <p:cNvSpPr>
                <a:spLocks noChangeArrowheads="1"/>
              </p:cNvSpPr>
              <p:nvPr/>
            </p:nvSpPr>
            <p:spPr bwMode="auto">
              <a:xfrm>
                <a:off x="1152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66" name="Rectangle 10"/>
              <p:cNvSpPr>
                <a:spLocks noChangeArrowheads="1"/>
              </p:cNvSpPr>
              <p:nvPr/>
            </p:nvSpPr>
            <p:spPr bwMode="auto">
              <a:xfrm>
                <a:off x="1296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67" name="Rectangle 11"/>
              <p:cNvSpPr>
                <a:spLocks noChangeArrowheads="1"/>
              </p:cNvSpPr>
              <p:nvPr/>
            </p:nvSpPr>
            <p:spPr bwMode="auto">
              <a:xfrm>
                <a:off x="1440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68" name="Rectangle 12"/>
              <p:cNvSpPr>
                <a:spLocks noChangeArrowheads="1"/>
              </p:cNvSpPr>
              <p:nvPr/>
            </p:nvSpPr>
            <p:spPr bwMode="auto">
              <a:xfrm>
                <a:off x="1584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69" name="Rectangle 13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70" name="Rectangle 14"/>
              <p:cNvSpPr>
                <a:spLocks noChangeArrowheads="1"/>
              </p:cNvSpPr>
              <p:nvPr/>
            </p:nvSpPr>
            <p:spPr bwMode="auto">
              <a:xfrm>
                <a:off x="1872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71" name="Rectangle 15"/>
              <p:cNvSpPr>
                <a:spLocks noChangeArrowheads="1"/>
              </p:cNvSpPr>
              <p:nvPr/>
            </p:nvSpPr>
            <p:spPr bwMode="auto">
              <a:xfrm>
                <a:off x="2016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72" name="Rectangle 16"/>
              <p:cNvSpPr>
                <a:spLocks noChangeArrowheads="1"/>
              </p:cNvSpPr>
              <p:nvPr/>
            </p:nvSpPr>
            <p:spPr bwMode="auto">
              <a:xfrm>
                <a:off x="2160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73" name="Rectangle 17"/>
              <p:cNvSpPr>
                <a:spLocks noChangeArrowheads="1"/>
              </p:cNvSpPr>
              <p:nvPr/>
            </p:nvSpPr>
            <p:spPr bwMode="auto">
              <a:xfrm>
                <a:off x="2304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74" name="Rectangle 18"/>
              <p:cNvSpPr>
                <a:spLocks noChangeArrowheads="1"/>
              </p:cNvSpPr>
              <p:nvPr/>
            </p:nvSpPr>
            <p:spPr bwMode="auto">
              <a:xfrm>
                <a:off x="2448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75" name="Rectangle 19"/>
              <p:cNvSpPr>
                <a:spLocks noChangeArrowheads="1"/>
              </p:cNvSpPr>
              <p:nvPr/>
            </p:nvSpPr>
            <p:spPr bwMode="auto">
              <a:xfrm>
                <a:off x="2592" y="1776"/>
                <a:ext cx="144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</p:grpSp>
        <p:sp>
          <p:nvSpPr>
            <p:cNvPr id="56389" name="Text Box 20"/>
            <p:cNvSpPr txBox="1">
              <a:spLocks noChangeArrowheads="1"/>
            </p:cNvSpPr>
            <p:nvPr/>
          </p:nvSpPr>
          <p:spPr bwMode="auto">
            <a:xfrm>
              <a:off x="2514600" y="3062512"/>
              <a:ext cx="396875" cy="33674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 dirty="0">
                  <a:latin typeface="Calibri" pitchFamily="-96" charset="0"/>
                </a:rPr>
                <a:t>x</a:t>
              </a:r>
            </a:p>
          </p:txBody>
        </p:sp>
        <p:sp>
          <p:nvSpPr>
            <p:cNvPr id="56390" name="Text Box 21"/>
            <p:cNvSpPr txBox="1">
              <a:spLocks noChangeArrowheads="1"/>
            </p:cNvSpPr>
            <p:nvPr/>
          </p:nvSpPr>
          <p:spPr bwMode="auto">
            <a:xfrm>
              <a:off x="5029200" y="3062512"/>
              <a:ext cx="990600" cy="33674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 dirty="0">
                  <a:latin typeface="Calibri" pitchFamily="-96" charset="0"/>
                </a:rPr>
                <a:t>x </a:t>
              </a:r>
              <a:r>
                <a:rPr lang="en-US" sz="1600" dirty="0">
                  <a:latin typeface="Calibri" pitchFamily="-96" charset="0"/>
                </a:rPr>
                <a:t>+ 12</a:t>
              </a:r>
              <a:endParaRPr lang="en-US" sz="1600" i="1" dirty="0">
                <a:latin typeface="Calibri" pitchFamily="-96" charset="0"/>
              </a:endParaRPr>
            </a:p>
          </p:txBody>
        </p:sp>
        <p:sp>
          <p:nvSpPr>
            <p:cNvPr id="56391" name="Line 22"/>
            <p:cNvSpPr>
              <a:spLocks noChangeShapeType="1"/>
            </p:cNvSpPr>
            <p:nvPr/>
          </p:nvSpPr>
          <p:spPr bwMode="auto">
            <a:xfrm flipV="1">
              <a:off x="2743200" y="2895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92" name="Line 23"/>
            <p:cNvSpPr>
              <a:spLocks noChangeShapeType="1"/>
            </p:cNvSpPr>
            <p:nvPr/>
          </p:nvSpPr>
          <p:spPr bwMode="auto">
            <a:xfrm flipV="1">
              <a:off x="5486400" y="2895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1087" name="Text Box 31"/>
          <p:cNvSpPr txBox="1">
            <a:spLocks noChangeArrowheads="1"/>
          </p:cNvSpPr>
          <p:nvPr/>
        </p:nvSpPr>
        <p:spPr bwMode="auto">
          <a:xfrm>
            <a:off x="2392217" y="3687961"/>
            <a:ext cx="1295546" cy="338554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sz="1600" dirty="0" err="1">
                <a:latin typeface="Courier New" pitchFamily="-96" charset="0"/>
              </a:rPr>
              <a:t>int</a:t>
            </a:r>
            <a:r>
              <a:rPr lang="en-US" sz="1600" dirty="0">
                <a:latin typeface="Courier New" pitchFamily="-96" charset="0"/>
              </a:rPr>
              <a:t> v[5];</a:t>
            </a:r>
          </a:p>
        </p:txBody>
      </p:sp>
      <p:grpSp>
        <p:nvGrpSpPr>
          <p:cNvPr id="98" name="Group 97"/>
          <p:cNvGrpSpPr>
            <a:grpSpLocks/>
          </p:cNvGrpSpPr>
          <p:nvPr/>
        </p:nvGrpSpPr>
        <p:grpSpPr bwMode="auto">
          <a:xfrm>
            <a:off x="3581400" y="3735587"/>
            <a:ext cx="5334000" cy="731837"/>
            <a:chOff x="2514600" y="3429000"/>
            <a:chExt cx="5334000" cy="730672"/>
          </a:xfrm>
        </p:grpSpPr>
        <p:grpSp>
          <p:nvGrpSpPr>
            <p:cNvPr id="56370" name="Group 25"/>
            <p:cNvGrpSpPr>
              <a:grpSpLocks/>
            </p:cNvGrpSpPr>
            <p:nvPr/>
          </p:nvGrpSpPr>
          <p:grpSpPr bwMode="auto">
            <a:xfrm>
              <a:off x="2743200" y="3429000"/>
              <a:ext cx="4572000" cy="228600"/>
              <a:chOff x="1008" y="1968"/>
              <a:chExt cx="2880" cy="144"/>
            </a:xfrm>
          </p:grpSpPr>
          <p:sp>
            <p:nvSpPr>
              <p:cNvPr id="301082" name="Rectangle 26"/>
              <p:cNvSpPr>
                <a:spLocks noChangeArrowheads="1"/>
              </p:cNvSpPr>
              <p:nvPr/>
            </p:nvSpPr>
            <p:spPr bwMode="auto">
              <a:xfrm>
                <a:off x="1008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83" name="Rectangle 27"/>
              <p:cNvSpPr>
                <a:spLocks noChangeArrowheads="1"/>
              </p:cNvSpPr>
              <p:nvPr/>
            </p:nvSpPr>
            <p:spPr bwMode="auto">
              <a:xfrm>
                <a:off x="1584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84" name="Rectangle 28"/>
              <p:cNvSpPr>
                <a:spLocks noChangeArrowheads="1"/>
              </p:cNvSpPr>
              <p:nvPr/>
            </p:nvSpPr>
            <p:spPr bwMode="auto">
              <a:xfrm>
                <a:off x="2160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85" name="Rectangle 29"/>
              <p:cNvSpPr>
                <a:spLocks noChangeArrowheads="1"/>
              </p:cNvSpPr>
              <p:nvPr/>
            </p:nvSpPr>
            <p:spPr bwMode="auto">
              <a:xfrm>
                <a:off x="2736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086" name="Rectangle 30"/>
              <p:cNvSpPr>
                <a:spLocks noChangeArrowheads="1"/>
              </p:cNvSpPr>
              <p:nvPr/>
            </p:nvSpPr>
            <p:spPr bwMode="auto">
              <a:xfrm>
                <a:off x="3312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</p:grpSp>
        <p:sp>
          <p:nvSpPr>
            <p:cNvPr id="56371" name="Text Box 32"/>
            <p:cNvSpPr txBox="1">
              <a:spLocks noChangeArrowheads="1"/>
            </p:cNvSpPr>
            <p:nvPr/>
          </p:nvSpPr>
          <p:spPr bwMode="auto">
            <a:xfrm>
              <a:off x="2514600" y="3809393"/>
              <a:ext cx="396875" cy="33601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</a:t>
              </a:r>
            </a:p>
          </p:txBody>
        </p:sp>
        <p:sp>
          <p:nvSpPr>
            <p:cNvPr id="56372" name="Text Box 33"/>
            <p:cNvSpPr txBox="1">
              <a:spLocks noChangeArrowheads="1"/>
            </p:cNvSpPr>
            <p:nvPr/>
          </p:nvSpPr>
          <p:spPr bwMode="auto">
            <a:xfrm>
              <a:off x="3182938" y="3823658"/>
              <a:ext cx="990600" cy="33601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 </a:t>
              </a:r>
              <a:r>
                <a:rPr lang="en-US" sz="1600">
                  <a:latin typeface="Calibri" pitchFamily="-96" charset="0"/>
                </a:rPr>
                <a:t>+ 4</a:t>
              </a:r>
              <a:endParaRPr lang="en-US" sz="1600" i="1">
                <a:latin typeface="Calibri" pitchFamily="-96" charset="0"/>
              </a:endParaRPr>
            </a:p>
          </p:txBody>
        </p:sp>
        <p:sp>
          <p:nvSpPr>
            <p:cNvPr id="56373" name="Line 34"/>
            <p:cNvSpPr>
              <a:spLocks noChangeShapeType="1"/>
            </p:cNvSpPr>
            <p:nvPr/>
          </p:nvSpPr>
          <p:spPr bwMode="auto">
            <a:xfrm flipV="1">
              <a:off x="2743200" y="3643313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74" name="Line 35"/>
            <p:cNvSpPr>
              <a:spLocks noChangeShapeType="1"/>
            </p:cNvSpPr>
            <p:nvPr/>
          </p:nvSpPr>
          <p:spPr bwMode="auto">
            <a:xfrm flipV="1">
              <a:off x="36576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75" name="Text Box 36"/>
            <p:cNvSpPr txBox="1">
              <a:spLocks noChangeArrowheads="1"/>
            </p:cNvSpPr>
            <p:nvPr/>
          </p:nvSpPr>
          <p:spPr bwMode="auto">
            <a:xfrm>
              <a:off x="4097338" y="3823658"/>
              <a:ext cx="990600" cy="33601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 </a:t>
              </a:r>
              <a:r>
                <a:rPr lang="en-US" sz="1600">
                  <a:latin typeface="Calibri" pitchFamily="-96" charset="0"/>
                </a:rPr>
                <a:t>+ 8</a:t>
              </a:r>
              <a:endParaRPr lang="en-US" sz="1600" i="1">
                <a:latin typeface="Calibri" pitchFamily="-96" charset="0"/>
              </a:endParaRPr>
            </a:p>
          </p:txBody>
        </p:sp>
        <p:sp>
          <p:nvSpPr>
            <p:cNvPr id="56376" name="Line 37"/>
            <p:cNvSpPr>
              <a:spLocks noChangeShapeType="1"/>
            </p:cNvSpPr>
            <p:nvPr/>
          </p:nvSpPr>
          <p:spPr bwMode="auto">
            <a:xfrm flipV="1">
              <a:off x="45720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77" name="Text Box 38"/>
            <p:cNvSpPr txBox="1">
              <a:spLocks noChangeArrowheads="1"/>
            </p:cNvSpPr>
            <p:nvPr/>
          </p:nvSpPr>
          <p:spPr bwMode="auto">
            <a:xfrm>
              <a:off x="5029200" y="3823658"/>
              <a:ext cx="990600" cy="33601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 </a:t>
              </a:r>
              <a:r>
                <a:rPr lang="en-US" sz="1600">
                  <a:latin typeface="Calibri" pitchFamily="-96" charset="0"/>
                </a:rPr>
                <a:t>+ 12</a:t>
              </a:r>
              <a:endParaRPr lang="en-US" sz="1600" i="1">
                <a:latin typeface="Calibri" pitchFamily="-96" charset="0"/>
              </a:endParaRPr>
            </a:p>
          </p:txBody>
        </p:sp>
        <p:sp>
          <p:nvSpPr>
            <p:cNvPr id="56378" name="Line 39"/>
            <p:cNvSpPr>
              <a:spLocks noChangeShapeType="1"/>
            </p:cNvSpPr>
            <p:nvPr/>
          </p:nvSpPr>
          <p:spPr bwMode="auto">
            <a:xfrm flipV="1">
              <a:off x="54864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79" name="Text Box 40"/>
            <p:cNvSpPr txBox="1">
              <a:spLocks noChangeArrowheads="1"/>
            </p:cNvSpPr>
            <p:nvPr/>
          </p:nvSpPr>
          <p:spPr bwMode="auto">
            <a:xfrm>
              <a:off x="5943600" y="3823658"/>
              <a:ext cx="990600" cy="33601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 </a:t>
              </a:r>
              <a:r>
                <a:rPr lang="en-US" sz="1600">
                  <a:latin typeface="Calibri" pitchFamily="-96" charset="0"/>
                </a:rPr>
                <a:t>+ 16</a:t>
              </a:r>
              <a:endParaRPr lang="en-US" sz="1600" i="1">
                <a:latin typeface="Calibri" pitchFamily="-96" charset="0"/>
              </a:endParaRPr>
            </a:p>
          </p:txBody>
        </p:sp>
        <p:sp>
          <p:nvSpPr>
            <p:cNvPr id="56380" name="Line 41"/>
            <p:cNvSpPr>
              <a:spLocks noChangeShapeType="1"/>
            </p:cNvSpPr>
            <p:nvPr/>
          </p:nvSpPr>
          <p:spPr bwMode="auto">
            <a:xfrm flipV="1">
              <a:off x="64008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81" name="Text Box 42"/>
            <p:cNvSpPr txBox="1">
              <a:spLocks noChangeArrowheads="1"/>
            </p:cNvSpPr>
            <p:nvPr/>
          </p:nvSpPr>
          <p:spPr bwMode="auto">
            <a:xfrm>
              <a:off x="6858000" y="3823658"/>
              <a:ext cx="990600" cy="33601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 </a:t>
              </a:r>
              <a:r>
                <a:rPr lang="en-US" sz="1600">
                  <a:latin typeface="Calibri" pitchFamily="-96" charset="0"/>
                </a:rPr>
                <a:t>+ 20</a:t>
              </a:r>
              <a:endParaRPr lang="en-US" sz="1600" i="1">
                <a:latin typeface="Calibri" pitchFamily="-96" charset="0"/>
              </a:endParaRPr>
            </a:p>
          </p:txBody>
        </p:sp>
        <p:sp>
          <p:nvSpPr>
            <p:cNvPr id="56382" name="Line 43"/>
            <p:cNvSpPr>
              <a:spLocks noChangeShapeType="1"/>
            </p:cNvSpPr>
            <p:nvPr/>
          </p:nvSpPr>
          <p:spPr bwMode="auto">
            <a:xfrm flipV="1">
              <a:off x="73152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1101" name="Text Box 45"/>
          <p:cNvSpPr txBox="1">
            <a:spLocks noChangeArrowheads="1"/>
          </p:cNvSpPr>
          <p:nvPr/>
        </p:nvSpPr>
        <p:spPr bwMode="auto">
          <a:xfrm>
            <a:off x="2021923" y="4502348"/>
            <a:ext cx="1665841" cy="338554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sz="1600" dirty="0">
                <a:latin typeface="Courier New" pitchFamily="-96" charset="0"/>
              </a:rPr>
              <a:t>double a[3];</a:t>
            </a:r>
          </a:p>
        </p:txBody>
      </p:sp>
      <p:grpSp>
        <p:nvGrpSpPr>
          <p:cNvPr id="97" name="Group 96"/>
          <p:cNvGrpSpPr>
            <a:grpSpLocks/>
          </p:cNvGrpSpPr>
          <p:nvPr/>
        </p:nvGrpSpPr>
        <p:grpSpPr bwMode="auto">
          <a:xfrm>
            <a:off x="3581401" y="4570611"/>
            <a:ext cx="6399213" cy="747712"/>
            <a:chOff x="2515700" y="4343402"/>
            <a:chExt cx="6399700" cy="747713"/>
          </a:xfrm>
        </p:grpSpPr>
        <p:grpSp>
          <p:nvGrpSpPr>
            <p:cNvPr id="56358" name="Group 47"/>
            <p:cNvGrpSpPr>
              <a:grpSpLocks/>
            </p:cNvGrpSpPr>
            <p:nvPr/>
          </p:nvGrpSpPr>
          <p:grpSpPr bwMode="auto">
            <a:xfrm>
              <a:off x="2748919" y="4343402"/>
              <a:ext cx="5613070" cy="228600"/>
              <a:chOff x="1008" y="2208"/>
              <a:chExt cx="3456" cy="144"/>
            </a:xfrm>
          </p:grpSpPr>
          <p:sp>
            <p:nvSpPr>
              <p:cNvPr id="301104" name="Rectangle 48"/>
              <p:cNvSpPr>
                <a:spLocks noChangeArrowheads="1"/>
              </p:cNvSpPr>
              <p:nvPr/>
            </p:nvSpPr>
            <p:spPr bwMode="auto">
              <a:xfrm>
                <a:off x="1008" y="2208"/>
                <a:ext cx="1152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105" name="Rectangle 49"/>
              <p:cNvSpPr>
                <a:spLocks noChangeArrowheads="1"/>
              </p:cNvSpPr>
              <p:nvPr/>
            </p:nvSpPr>
            <p:spPr bwMode="auto">
              <a:xfrm>
                <a:off x="2160" y="2208"/>
                <a:ext cx="1152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301106" name="Rectangle 50"/>
              <p:cNvSpPr>
                <a:spLocks noChangeArrowheads="1"/>
              </p:cNvSpPr>
              <p:nvPr/>
            </p:nvSpPr>
            <p:spPr bwMode="auto">
              <a:xfrm>
                <a:off x="3312" y="2208"/>
                <a:ext cx="1152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</p:grpSp>
        <p:sp>
          <p:nvSpPr>
            <p:cNvPr id="56359" name="Line 52"/>
            <p:cNvSpPr>
              <a:spLocks noChangeShapeType="1"/>
            </p:cNvSpPr>
            <p:nvPr/>
          </p:nvSpPr>
          <p:spPr bwMode="auto">
            <a:xfrm flipV="1">
              <a:off x="8383100" y="458461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60" name="Text Box 55"/>
            <p:cNvSpPr txBox="1">
              <a:spLocks noChangeArrowheads="1"/>
            </p:cNvSpPr>
            <p:nvPr/>
          </p:nvSpPr>
          <p:spPr bwMode="auto">
            <a:xfrm>
              <a:off x="7902498" y="4724402"/>
              <a:ext cx="1012902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i="1">
                  <a:latin typeface="Calibri" pitchFamily="-96" charset="0"/>
                </a:rPr>
                <a:t>x </a:t>
              </a:r>
              <a:r>
                <a:rPr lang="en-US">
                  <a:latin typeface="Calibri" pitchFamily="-96" charset="0"/>
                </a:rPr>
                <a:t>+ 24</a:t>
              </a:r>
              <a:endParaRPr lang="en-US" i="1">
                <a:latin typeface="Calibri" pitchFamily="-96" charset="0"/>
              </a:endParaRPr>
            </a:p>
          </p:txBody>
        </p:sp>
        <p:sp>
          <p:nvSpPr>
            <p:cNvPr id="56361" name="Text Box 56"/>
            <p:cNvSpPr txBox="1">
              <a:spLocks noChangeArrowheads="1"/>
            </p:cNvSpPr>
            <p:nvPr/>
          </p:nvSpPr>
          <p:spPr bwMode="auto">
            <a:xfrm>
              <a:off x="2515700" y="4710115"/>
              <a:ext cx="406431" cy="33655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</a:t>
              </a:r>
            </a:p>
          </p:txBody>
        </p:sp>
        <p:sp>
          <p:nvSpPr>
            <p:cNvPr id="56362" name="Line 57"/>
            <p:cNvSpPr>
              <a:spLocks noChangeShapeType="1"/>
            </p:cNvSpPr>
            <p:nvPr/>
          </p:nvSpPr>
          <p:spPr bwMode="auto">
            <a:xfrm flipV="1">
              <a:off x="2749578" y="4570322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63" name="Text Box 58"/>
            <p:cNvSpPr txBox="1">
              <a:spLocks noChangeArrowheads="1"/>
            </p:cNvSpPr>
            <p:nvPr/>
          </p:nvSpPr>
          <p:spPr bwMode="auto">
            <a:xfrm>
              <a:off x="4114434" y="4724402"/>
              <a:ext cx="1014490" cy="33655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 </a:t>
              </a:r>
              <a:r>
                <a:rPr lang="en-US" sz="1600">
                  <a:latin typeface="Calibri" pitchFamily="-96" charset="0"/>
                </a:rPr>
                <a:t>+ 8</a:t>
              </a:r>
              <a:endParaRPr lang="en-US" sz="1600" i="1">
                <a:latin typeface="Calibri" pitchFamily="-96" charset="0"/>
              </a:endParaRPr>
            </a:p>
          </p:txBody>
        </p:sp>
        <p:sp>
          <p:nvSpPr>
            <p:cNvPr id="56364" name="Line 59"/>
            <p:cNvSpPr>
              <a:spLocks noChangeShapeType="1"/>
            </p:cNvSpPr>
            <p:nvPr/>
          </p:nvSpPr>
          <p:spPr bwMode="auto">
            <a:xfrm flipV="1">
              <a:off x="4620601" y="458461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65" name="Text Box 60"/>
            <p:cNvSpPr txBox="1">
              <a:spLocks noChangeArrowheads="1"/>
            </p:cNvSpPr>
            <p:nvPr/>
          </p:nvSpPr>
          <p:spPr bwMode="auto">
            <a:xfrm>
              <a:off x="5997353" y="4724402"/>
              <a:ext cx="1012902" cy="33655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 </a:t>
              </a:r>
              <a:r>
                <a:rPr lang="en-US" sz="1600">
                  <a:latin typeface="Calibri" pitchFamily="-96" charset="0"/>
                </a:rPr>
                <a:t>+ 16</a:t>
              </a:r>
              <a:endParaRPr lang="en-US" sz="1600" i="1">
                <a:latin typeface="Calibri" pitchFamily="-96" charset="0"/>
              </a:endParaRPr>
            </a:p>
          </p:txBody>
        </p:sp>
        <p:sp>
          <p:nvSpPr>
            <p:cNvPr id="56366" name="Line 61"/>
            <p:cNvSpPr>
              <a:spLocks noChangeShapeType="1"/>
            </p:cNvSpPr>
            <p:nvPr/>
          </p:nvSpPr>
          <p:spPr bwMode="auto">
            <a:xfrm flipV="1">
              <a:off x="6491624" y="458461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1118" name="Text Box 62"/>
          <p:cNvSpPr txBox="1">
            <a:spLocks noChangeArrowheads="1"/>
          </p:cNvSpPr>
          <p:nvPr/>
        </p:nvSpPr>
        <p:spPr bwMode="auto">
          <a:xfrm>
            <a:off x="2145353" y="5383411"/>
            <a:ext cx="1542410" cy="338554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sz="1600" dirty="0">
                <a:latin typeface="Courier New" pitchFamily="-96" charset="0"/>
              </a:rPr>
              <a:t>char* p[3];</a:t>
            </a:r>
          </a:p>
        </p:txBody>
      </p:sp>
      <p:grpSp>
        <p:nvGrpSpPr>
          <p:cNvPr id="86" name="Group 85"/>
          <p:cNvGrpSpPr>
            <a:grpSpLocks/>
          </p:cNvGrpSpPr>
          <p:nvPr/>
        </p:nvGrpSpPr>
        <p:grpSpPr bwMode="auto">
          <a:xfrm>
            <a:off x="3585415" y="5436716"/>
            <a:ext cx="6399213" cy="747712"/>
            <a:chOff x="2515700" y="4343402"/>
            <a:chExt cx="6399700" cy="747713"/>
          </a:xfrm>
        </p:grpSpPr>
        <p:grpSp>
          <p:nvGrpSpPr>
            <p:cNvPr id="87" name="Group 47"/>
            <p:cNvGrpSpPr>
              <a:grpSpLocks/>
            </p:cNvGrpSpPr>
            <p:nvPr/>
          </p:nvGrpSpPr>
          <p:grpSpPr bwMode="auto">
            <a:xfrm>
              <a:off x="2748919" y="4343402"/>
              <a:ext cx="5613070" cy="228600"/>
              <a:chOff x="1008" y="2208"/>
              <a:chExt cx="3456" cy="144"/>
            </a:xfrm>
          </p:grpSpPr>
          <p:sp>
            <p:nvSpPr>
              <p:cNvPr id="101" name="Rectangle 48"/>
              <p:cNvSpPr>
                <a:spLocks noChangeArrowheads="1"/>
              </p:cNvSpPr>
              <p:nvPr/>
            </p:nvSpPr>
            <p:spPr bwMode="auto">
              <a:xfrm>
                <a:off x="1008" y="2208"/>
                <a:ext cx="1152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102" name="Rectangle 49"/>
              <p:cNvSpPr>
                <a:spLocks noChangeArrowheads="1"/>
              </p:cNvSpPr>
              <p:nvPr/>
            </p:nvSpPr>
            <p:spPr bwMode="auto">
              <a:xfrm>
                <a:off x="2160" y="2208"/>
                <a:ext cx="1152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  <p:sp>
            <p:nvSpPr>
              <p:cNvPr id="103" name="Rectangle 50"/>
              <p:cNvSpPr>
                <a:spLocks noChangeArrowheads="1"/>
              </p:cNvSpPr>
              <p:nvPr/>
            </p:nvSpPr>
            <p:spPr bwMode="auto">
              <a:xfrm>
                <a:off x="3312" y="2208"/>
                <a:ext cx="1152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600" dirty="0">
                  <a:latin typeface="Calibri" pitchFamily="34" charset="0"/>
                </a:endParaRPr>
              </a:p>
            </p:txBody>
          </p:sp>
        </p:grpSp>
        <p:sp>
          <p:nvSpPr>
            <p:cNvPr id="88" name="Line 52"/>
            <p:cNvSpPr>
              <a:spLocks noChangeShapeType="1"/>
            </p:cNvSpPr>
            <p:nvPr/>
          </p:nvSpPr>
          <p:spPr bwMode="auto">
            <a:xfrm flipV="1">
              <a:off x="8383100" y="458461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Text Box 55"/>
            <p:cNvSpPr txBox="1">
              <a:spLocks noChangeArrowheads="1"/>
            </p:cNvSpPr>
            <p:nvPr/>
          </p:nvSpPr>
          <p:spPr bwMode="auto">
            <a:xfrm>
              <a:off x="7902498" y="4724402"/>
              <a:ext cx="1012902" cy="36671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i="1">
                  <a:latin typeface="Calibri" pitchFamily="-96" charset="0"/>
                </a:rPr>
                <a:t>x </a:t>
              </a:r>
              <a:r>
                <a:rPr lang="en-US">
                  <a:latin typeface="Calibri" pitchFamily="-96" charset="0"/>
                </a:rPr>
                <a:t>+ 24</a:t>
              </a:r>
              <a:endParaRPr lang="en-US" i="1">
                <a:latin typeface="Calibri" pitchFamily="-96" charset="0"/>
              </a:endParaRPr>
            </a:p>
          </p:txBody>
        </p:sp>
        <p:sp>
          <p:nvSpPr>
            <p:cNvPr id="90" name="Text Box 56"/>
            <p:cNvSpPr txBox="1">
              <a:spLocks noChangeArrowheads="1"/>
            </p:cNvSpPr>
            <p:nvPr/>
          </p:nvSpPr>
          <p:spPr bwMode="auto">
            <a:xfrm>
              <a:off x="2515700" y="4710115"/>
              <a:ext cx="406431" cy="33655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</a:t>
              </a:r>
            </a:p>
          </p:txBody>
        </p:sp>
        <p:sp>
          <p:nvSpPr>
            <p:cNvPr id="91" name="Line 57"/>
            <p:cNvSpPr>
              <a:spLocks noChangeShapeType="1"/>
            </p:cNvSpPr>
            <p:nvPr/>
          </p:nvSpPr>
          <p:spPr bwMode="auto">
            <a:xfrm flipV="1">
              <a:off x="2749578" y="4570322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Text Box 58"/>
            <p:cNvSpPr txBox="1">
              <a:spLocks noChangeArrowheads="1"/>
            </p:cNvSpPr>
            <p:nvPr/>
          </p:nvSpPr>
          <p:spPr bwMode="auto">
            <a:xfrm>
              <a:off x="4114434" y="4724402"/>
              <a:ext cx="1014490" cy="33655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 </a:t>
              </a:r>
              <a:r>
                <a:rPr lang="en-US" sz="1600">
                  <a:latin typeface="Calibri" pitchFamily="-96" charset="0"/>
                </a:rPr>
                <a:t>+ 8</a:t>
              </a:r>
              <a:endParaRPr lang="en-US" sz="1600" i="1">
                <a:latin typeface="Calibri" pitchFamily="-96" charset="0"/>
              </a:endParaRPr>
            </a:p>
          </p:txBody>
        </p:sp>
        <p:sp>
          <p:nvSpPr>
            <p:cNvPr id="93" name="Line 59"/>
            <p:cNvSpPr>
              <a:spLocks noChangeShapeType="1"/>
            </p:cNvSpPr>
            <p:nvPr/>
          </p:nvSpPr>
          <p:spPr bwMode="auto">
            <a:xfrm flipV="1">
              <a:off x="4620601" y="458461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Text Box 60"/>
            <p:cNvSpPr txBox="1">
              <a:spLocks noChangeArrowheads="1"/>
            </p:cNvSpPr>
            <p:nvPr/>
          </p:nvSpPr>
          <p:spPr bwMode="auto">
            <a:xfrm>
              <a:off x="5997353" y="4724402"/>
              <a:ext cx="1012902" cy="33655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sz="1600" i="1">
                  <a:latin typeface="Calibri" pitchFamily="-96" charset="0"/>
                </a:rPr>
                <a:t>x </a:t>
              </a:r>
              <a:r>
                <a:rPr lang="en-US" sz="1600">
                  <a:latin typeface="Calibri" pitchFamily="-96" charset="0"/>
                </a:rPr>
                <a:t>+ 16</a:t>
              </a:r>
              <a:endParaRPr lang="en-US" sz="1600" i="1">
                <a:latin typeface="Calibri" pitchFamily="-96" charset="0"/>
              </a:endParaRPr>
            </a:p>
          </p:txBody>
        </p:sp>
        <p:sp>
          <p:nvSpPr>
            <p:cNvPr id="100" name="Line 61"/>
            <p:cNvSpPr>
              <a:spLocks noChangeShapeType="1"/>
            </p:cNvSpPr>
            <p:nvPr/>
          </p:nvSpPr>
          <p:spPr bwMode="auto">
            <a:xfrm flipV="1">
              <a:off x="6491624" y="458461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906447-94E0-44CF-894B-A7F0E2085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1087" grpId="0"/>
      <p:bldP spid="301101" grpId="0"/>
      <p:bldP spid="3011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Placing arrays at addresses</a:t>
            </a:r>
          </a:p>
        </p:txBody>
      </p:sp>
      <p:sp>
        <p:nvSpPr>
          <p:cNvPr id="303107" name="Rectangle 3"/>
          <p:cNvSpPr>
            <a:spLocks noGrp="1" noChangeArrowheads="1"/>
          </p:cNvSpPr>
          <p:nvPr>
            <p:ph idx="1"/>
          </p:nvPr>
        </p:nvSpPr>
        <p:spPr>
          <a:xfrm>
            <a:off x="607595" y="4964438"/>
            <a:ext cx="10972800" cy="1207761"/>
          </a:xfrm>
        </p:spPr>
        <p:txBody>
          <a:bodyPr/>
          <a:lstStyle/>
          <a:p>
            <a:r>
              <a:rPr lang="en-US" dirty="0"/>
              <a:t>Each array is allocated in contiguous 20 byte blocks</a:t>
            </a:r>
          </a:p>
          <a:p>
            <a:pPr lvl="1"/>
            <a:r>
              <a:rPr lang="en-US" dirty="0"/>
              <a:t>But no guarantee that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curly[]</a:t>
            </a:r>
            <a:r>
              <a:rPr lang="en-US" dirty="0"/>
              <a:t> will be right after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larry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  <a:r>
              <a:rPr lang="en-US" dirty="0">
                <a:cs typeface="Courier New" panose="02070309020205020404" pitchFamily="49" charset="0"/>
              </a:rPr>
              <a:t>!</a:t>
            </a:r>
            <a:endParaRPr lang="en-US" dirty="0"/>
          </a:p>
        </p:txBody>
      </p:sp>
      <p:sp>
        <p:nvSpPr>
          <p:cNvPr id="62467" name="Rectangle 4"/>
          <p:cNvSpPr>
            <a:spLocks noChangeArrowheads="1"/>
          </p:cNvSpPr>
          <p:nvPr/>
        </p:nvSpPr>
        <p:spPr bwMode="auto">
          <a:xfrm>
            <a:off x="607595" y="1090605"/>
            <a:ext cx="4924425" cy="920765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[5] </a:t>
            </a:r>
            <a:r>
              <a:rPr lang="en-US" dirty="0" err="1">
                <a:latin typeface="Courier New" pitchFamily="-96" charset="0"/>
              </a:rPr>
              <a:t>larry</a:t>
            </a:r>
            <a:r>
              <a:rPr lang="en-US" dirty="0">
                <a:latin typeface="Courier New" pitchFamily="-96" charset="0"/>
              </a:rPr>
              <a:t> = { 1, 5, 2, 1, 3 };</a:t>
            </a:r>
          </a:p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[5] curly = { 0, 2, 1, 3, 9 };</a:t>
            </a:r>
          </a:p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[5] </a:t>
            </a:r>
            <a:r>
              <a:rPr lang="en-US" dirty="0" err="1">
                <a:latin typeface="Courier New" pitchFamily="-96" charset="0"/>
              </a:rPr>
              <a:t>moe</a:t>
            </a:r>
            <a:r>
              <a:rPr lang="en-US" dirty="0">
                <a:latin typeface="Courier New" pitchFamily="-96" charset="0"/>
              </a:rPr>
              <a:t>   = { 9, 4, 7, 2, 0 };</a:t>
            </a:r>
          </a:p>
        </p:txBody>
      </p:sp>
      <p:sp>
        <p:nvSpPr>
          <p:cNvPr id="69" name="Text Box 31"/>
          <p:cNvSpPr txBox="1">
            <a:spLocks noChangeArrowheads="1"/>
          </p:cNvSpPr>
          <p:nvPr/>
        </p:nvSpPr>
        <p:spPr bwMode="auto">
          <a:xfrm>
            <a:off x="607595" y="2187575"/>
            <a:ext cx="2235200" cy="3667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[5] </a:t>
            </a:r>
            <a:r>
              <a:rPr lang="en-US" dirty="0" err="1">
                <a:latin typeface="Courier New" pitchFamily="-96" charset="0"/>
              </a:rPr>
              <a:t>larry</a:t>
            </a:r>
            <a:r>
              <a:rPr lang="en-US" dirty="0">
                <a:latin typeface="Courier New" pitchFamily="-96" charset="0"/>
              </a:rPr>
              <a:t>;</a:t>
            </a:r>
          </a:p>
        </p:txBody>
      </p:sp>
      <p:grpSp>
        <p:nvGrpSpPr>
          <p:cNvPr id="70" name="Group 24"/>
          <p:cNvGrpSpPr>
            <a:grpSpLocks/>
          </p:cNvGrpSpPr>
          <p:nvPr/>
        </p:nvGrpSpPr>
        <p:grpSpPr bwMode="auto">
          <a:xfrm>
            <a:off x="2790408" y="2235201"/>
            <a:ext cx="5435600" cy="750887"/>
            <a:chOff x="2412765" y="3429000"/>
            <a:chExt cx="5435835" cy="771209"/>
          </a:xfrm>
        </p:grpSpPr>
        <p:grpSp>
          <p:nvGrpSpPr>
            <p:cNvPr id="62510" name="Group 25"/>
            <p:cNvGrpSpPr>
              <a:grpSpLocks/>
            </p:cNvGrpSpPr>
            <p:nvPr/>
          </p:nvGrpSpPr>
          <p:grpSpPr bwMode="auto">
            <a:xfrm>
              <a:off x="2743200" y="3429000"/>
              <a:ext cx="4572000" cy="228600"/>
              <a:chOff x="1008" y="1968"/>
              <a:chExt cx="2880" cy="144"/>
            </a:xfrm>
          </p:grpSpPr>
          <p:sp>
            <p:nvSpPr>
              <p:cNvPr id="84" name="Rectangle 26"/>
              <p:cNvSpPr>
                <a:spLocks noChangeArrowheads="1"/>
              </p:cNvSpPr>
              <p:nvPr/>
            </p:nvSpPr>
            <p:spPr bwMode="auto">
              <a:xfrm>
                <a:off x="1008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85" name="Rectangle 27"/>
              <p:cNvSpPr>
                <a:spLocks noChangeArrowheads="1"/>
              </p:cNvSpPr>
              <p:nvPr/>
            </p:nvSpPr>
            <p:spPr bwMode="auto">
              <a:xfrm>
                <a:off x="1584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86" name="Rectangle 28"/>
              <p:cNvSpPr>
                <a:spLocks noChangeArrowheads="1"/>
              </p:cNvSpPr>
              <p:nvPr/>
            </p:nvSpPr>
            <p:spPr bwMode="auto">
              <a:xfrm>
                <a:off x="2160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87" name="Rectangle 29"/>
              <p:cNvSpPr>
                <a:spLocks noChangeArrowheads="1"/>
              </p:cNvSpPr>
              <p:nvPr/>
            </p:nvSpPr>
            <p:spPr bwMode="auto">
              <a:xfrm>
                <a:off x="2736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88" name="Rectangle 30"/>
              <p:cNvSpPr>
                <a:spLocks noChangeArrowheads="1"/>
              </p:cNvSpPr>
              <p:nvPr/>
            </p:nvSpPr>
            <p:spPr bwMode="auto">
              <a:xfrm>
                <a:off x="3312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3</a:t>
                </a:r>
              </a:p>
            </p:txBody>
          </p:sp>
        </p:grpSp>
        <p:sp>
          <p:nvSpPr>
            <p:cNvPr id="62511" name="Text Box 32"/>
            <p:cNvSpPr txBox="1">
              <a:spLocks noChangeArrowheads="1"/>
            </p:cNvSpPr>
            <p:nvPr/>
          </p:nvSpPr>
          <p:spPr bwMode="auto">
            <a:xfrm>
              <a:off x="2412765" y="3810528"/>
              <a:ext cx="668366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16</a:t>
              </a:r>
            </a:p>
          </p:txBody>
        </p:sp>
        <p:sp>
          <p:nvSpPr>
            <p:cNvPr id="62512" name="Text Box 33"/>
            <p:cNvSpPr txBox="1">
              <a:spLocks noChangeArrowheads="1"/>
            </p:cNvSpPr>
            <p:nvPr/>
          </p:nvSpPr>
          <p:spPr bwMode="auto">
            <a:xfrm>
              <a:off x="3182736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20</a:t>
              </a:r>
            </a:p>
          </p:txBody>
        </p:sp>
        <p:sp>
          <p:nvSpPr>
            <p:cNvPr id="62513" name="Line 34"/>
            <p:cNvSpPr>
              <a:spLocks noChangeShapeType="1"/>
            </p:cNvSpPr>
            <p:nvPr/>
          </p:nvSpPr>
          <p:spPr bwMode="auto">
            <a:xfrm flipV="1">
              <a:off x="2743200" y="3643313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14" name="Line 35"/>
            <p:cNvSpPr>
              <a:spLocks noChangeShapeType="1"/>
            </p:cNvSpPr>
            <p:nvPr/>
          </p:nvSpPr>
          <p:spPr bwMode="auto">
            <a:xfrm flipV="1">
              <a:off x="36576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15" name="Text Box 36"/>
            <p:cNvSpPr txBox="1">
              <a:spLocks noChangeArrowheads="1"/>
            </p:cNvSpPr>
            <p:nvPr/>
          </p:nvSpPr>
          <p:spPr bwMode="auto">
            <a:xfrm>
              <a:off x="4097175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24</a:t>
              </a:r>
            </a:p>
          </p:txBody>
        </p:sp>
        <p:sp>
          <p:nvSpPr>
            <p:cNvPr id="62516" name="Line 37"/>
            <p:cNvSpPr>
              <a:spLocks noChangeShapeType="1"/>
            </p:cNvSpPr>
            <p:nvPr/>
          </p:nvSpPr>
          <p:spPr bwMode="auto">
            <a:xfrm flipV="1">
              <a:off x="45720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17" name="Text Box 38"/>
            <p:cNvSpPr txBox="1">
              <a:spLocks noChangeArrowheads="1"/>
            </p:cNvSpPr>
            <p:nvPr/>
          </p:nvSpPr>
          <p:spPr bwMode="auto">
            <a:xfrm>
              <a:off x="5029078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28</a:t>
              </a:r>
            </a:p>
          </p:txBody>
        </p:sp>
        <p:sp>
          <p:nvSpPr>
            <p:cNvPr id="62518" name="Line 39"/>
            <p:cNvSpPr>
              <a:spLocks noChangeShapeType="1"/>
            </p:cNvSpPr>
            <p:nvPr/>
          </p:nvSpPr>
          <p:spPr bwMode="auto">
            <a:xfrm flipV="1">
              <a:off x="54864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19" name="Text Box 40"/>
            <p:cNvSpPr txBox="1">
              <a:spLocks noChangeArrowheads="1"/>
            </p:cNvSpPr>
            <p:nvPr/>
          </p:nvSpPr>
          <p:spPr bwMode="auto">
            <a:xfrm>
              <a:off x="5943518" y="3823572"/>
              <a:ext cx="990642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32</a:t>
              </a:r>
            </a:p>
          </p:txBody>
        </p:sp>
        <p:sp>
          <p:nvSpPr>
            <p:cNvPr id="62520" name="Line 41"/>
            <p:cNvSpPr>
              <a:spLocks noChangeShapeType="1"/>
            </p:cNvSpPr>
            <p:nvPr/>
          </p:nvSpPr>
          <p:spPr bwMode="auto">
            <a:xfrm flipV="1">
              <a:off x="64008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21" name="Text Box 42"/>
            <p:cNvSpPr txBox="1">
              <a:spLocks noChangeArrowheads="1"/>
            </p:cNvSpPr>
            <p:nvPr/>
          </p:nvSpPr>
          <p:spPr bwMode="auto">
            <a:xfrm>
              <a:off x="6857957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36</a:t>
              </a:r>
            </a:p>
          </p:txBody>
        </p:sp>
        <p:sp>
          <p:nvSpPr>
            <p:cNvPr id="62522" name="Line 43"/>
            <p:cNvSpPr>
              <a:spLocks noChangeShapeType="1"/>
            </p:cNvSpPr>
            <p:nvPr/>
          </p:nvSpPr>
          <p:spPr bwMode="auto">
            <a:xfrm flipV="1">
              <a:off x="73152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9" name="Text Box 31"/>
          <p:cNvSpPr txBox="1">
            <a:spLocks noChangeArrowheads="1"/>
          </p:cNvSpPr>
          <p:nvPr/>
        </p:nvSpPr>
        <p:spPr bwMode="auto">
          <a:xfrm>
            <a:off x="609183" y="2989263"/>
            <a:ext cx="2233612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[5] curly;</a:t>
            </a:r>
          </a:p>
        </p:txBody>
      </p:sp>
      <p:grpSp>
        <p:nvGrpSpPr>
          <p:cNvPr id="90" name="Group 24"/>
          <p:cNvGrpSpPr>
            <a:grpSpLocks/>
          </p:cNvGrpSpPr>
          <p:nvPr/>
        </p:nvGrpSpPr>
        <p:grpSpPr bwMode="auto">
          <a:xfrm>
            <a:off x="2791995" y="3036887"/>
            <a:ext cx="5435600" cy="750888"/>
            <a:chOff x="2412765" y="3429000"/>
            <a:chExt cx="5435835" cy="771209"/>
          </a:xfrm>
        </p:grpSpPr>
        <p:grpSp>
          <p:nvGrpSpPr>
            <p:cNvPr id="62492" name="Group 25"/>
            <p:cNvGrpSpPr>
              <a:grpSpLocks/>
            </p:cNvGrpSpPr>
            <p:nvPr/>
          </p:nvGrpSpPr>
          <p:grpSpPr bwMode="auto">
            <a:xfrm>
              <a:off x="2743200" y="3429000"/>
              <a:ext cx="4572000" cy="228600"/>
              <a:chOff x="1008" y="1968"/>
              <a:chExt cx="2880" cy="144"/>
            </a:xfrm>
          </p:grpSpPr>
          <p:sp>
            <p:nvSpPr>
              <p:cNvPr id="104" name="Rectangle 26"/>
              <p:cNvSpPr>
                <a:spLocks noChangeArrowheads="1"/>
              </p:cNvSpPr>
              <p:nvPr/>
            </p:nvSpPr>
            <p:spPr bwMode="auto">
              <a:xfrm>
                <a:off x="1008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105" name="Rectangle 27"/>
              <p:cNvSpPr>
                <a:spLocks noChangeArrowheads="1"/>
              </p:cNvSpPr>
              <p:nvPr/>
            </p:nvSpPr>
            <p:spPr bwMode="auto">
              <a:xfrm>
                <a:off x="1584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06" name="Rectangle 28"/>
              <p:cNvSpPr>
                <a:spLocks noChangeArrowheads="1"/>
              </p:cNvSpPr>
              <p:nvPr/>
            </p:nvSpPr>
            <p:spPr bwMode="auto">
              <a:xfrm>
                <a:off x="2160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107" name="Rectangle 29"/>
              <p:cNvSpPr>
                <a:spLocks noChangeArrowheads="1"/>
              </p:cNvSpPr>
              <p:nvPr/>
            </p:nvSpPr>
            <p:spPr bwMode="auto">
              <a:xfrm>
                <a:off x="2736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108" name="Rectangle 30"/>
              <p:cNvSpPr>
                <a:spLocks noChangeArrowheads="1"/>
              </p:cNvSpPr>
              <p:nvPr/>
            </p:nvSpPr>
            <p:spPr bwMode="auto">
              <a:xfrm>
                <a:off x="3312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9</a:t>
                </a:r>
              </a:p>
            </p:txBody>
          </p:sp>
        </p:grpSp>
        <p:sp>
          <p:nvSpPr>
            <p:cNvPr id="62493" name="Text Box 32"/>
            <p:cNvSpPr txBox="1">
              <a:spLocks noChangeArrowheads="1"/>
            </p:cNvSpPr>
            <p:nvPr/>
          </p:nvSpPr>
          <p:spPr bwMode="auto">
            <a:xfrm>
              <a:off x="2412765" y="3810528"/>
              <a:ext cx="668366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56</a:t>
              </a:r>
            </a:p>
          </p:txBody>
        </p:sp>
        <p:sp>
          <p:nvSpPr>
            <p:cNvPr id="62494" name="Text Box 33"/>
            <p:cNvSpPr txBox="1">
              <a:spLocks noChangeArrowheads="1"/>
            </p:cNvSpPr>
            <p:nvPr/>
          </p:nvSpPr>
          <p:spPr bwMode="auto">
            <a:xfrm>
              <a:off x="3182736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60</a:t>
              </a:r>
            </a:p>
          </p:txBody>
        </p:sp>
        <p:sp>
          <p:nvSpPr>
            <p:cNvPr id="62495" name="Line 34"/>
            <p:cNvSpPr>
              <a:spLocks noChangeShapeType="1"/>
            </p:cNvSpPr>
            <p:nvPr/>
          </p:nvSpPr>
          <p:spPr bwMode="auto">
            <a:xfrm flipV="1">
              <a:off x="2743200" y="3643313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96" name="Line 35"/>
            <p:cNvSpPr>
              <a:spLocks noChangeShapeType="1"/>
            </p:cNvSpPr>
            <p:nvPr/>
          </p:nvSpPr>
          <p:spPr bwMode="auto">
            <a:xfrm flipV="1">
              <a:off x="36576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97" name="Text Box 36"/>
            <p:cNvSpPr txBox="1">
              <a:spLocks noChangeArrowheads="1"/>
            </p:cNvSpPr>
            <p:nvPr/>
          </p:nvSpPr>
          <p:spPr bwMode="auto">
            <a:xfrm>
              <a:off x="4097175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64</a:t>
              </a:r>
            </a:p>
          </p:txBody>
        </p:sp>
        <p:sp>
          <p:nvSpPr>
            <p:cNvPr id="62498" name="Line 37"/>
            <p:cNvSpPr>
              <a:spLocks noChangeShapeType="1"/>
            </p:cNvSpPr>
            <p:nvPr/>
          </p:nvSpPr>
          <p:spPr bwMode="auto">
            <a:xfrm flipV="1">
              <a:off x="45720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99" name="Text Box 38"/>
            <p:cNvSpPr txBox="1">
              <a:spLocks noChangeArrowheads="1"/>
            </p:cNvSpPr>
            <p:nvPr/>
          </p:nvSpPr>
          <p:spPr bwMode="auto">
            <a:xfrm>
              <a:off x="5029078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68</a:t>
              </a:r>
            </a:p>
          </p:txBody>
        </p:sp>
        <p:sp>
          <p:nvSpPr>
            <p:cNvPr id="62500" name="Line 39"/>
            <p:cNvSpPr>
              <a:spLocks noChangeShapeType="1"/>
            </p:cNvSpPr>
            <p:nvPr/>
          </p:nvSpPr>
          <p:spPr bwMode="auto">
            <a:xfrm flipV="1">
              <a:off x="54864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01" name="Text Box 40"/>
            <p:cNvSpPr txBox="1">
              <a:spLocks noChangeArrowheads="1"/>
            </p:cNvSpPr>
            <p:nvPr/>
          </p:nvSpPr>
          <p:spPr bwMode="auto">
            <a:xfrm>
              <a:off x="5943518" y="3823572"/>
              <a:ext cx="990642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72</a:t>
              </a:r>
            </a:p>
          </p:txBody>
        </p:sp>
        <p:sp>
          <p:nvSpPr>
            <p:cNvPr id="62502" name="Line 41"/>
            <p:cNvSpPr>
              <a:spLocks noChangeShapeType="1"/>
            </p:cNvSpPr>
            <p:nvPr/>
          </p:nvSpPr>
          <p:spPr bwMode="auto">
            <a:xfrm flipV="1">
              <a:off x="64008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03" name="Text Box 42"/>
            <p:cNvSpPr txBox="1">
              <a:spLocks noChangeArrowheads="1"/>
            </p:cNvSpPr>
            <p:nvPr/>
          </p:nvSpPr>
          <p:spPr bwMode="auto">
            <a:xfrm>
              <a:off x="6857957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76</a:t>
              </a:r>
            </a:p>
          </p:txBody>
        </p:sp>
        <p:sp>
          <p:nvSpPr>
            <p:cNvPr id="62504" name="Line 43"/>
            <p:cNvSpPr>
              <a:spLocks noChangeShapeType="1"/>
            </p:cNvSpPr>
            <p:nvPr/>
          </p:nvSpPr>
          <p:spPr bwMode="auto">
            <a:xfrm flipV="1">
              <a:off x="73152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9" name="Text Box 31"/>
          <p:cNvSpPr txBox="1">
            <a:spLocks noChangeArrowheads="1"/>
          </p:cNvSpPr>
          <p:nvPr/>
        </p:nvSpPr>
        <p:spPr bwMode="auto">
          <a:xfrm>
            <a:off x="607595" y="3827463"/>
            <a:ext cx="223520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[5] </a:t>
            </a:r>
            <a:r>
              <a:rPr lang="en-US" dirty="0" err="1">
                <a:latin typeface="Courier New" pitchFamily="-96" charset="0"/>
              </a:rPr>
              <a:t>moe</a:t>
            </a:r>
            <a:r>
              <a:rPr lang="en-US" dirty="0">
                <a:latin typeface="Courier New" pitchFamily="-96" charset="0"/>
              </a:rPr>
              <a:t>;</a:t>
            </a:r>
          </a:p>
        </p:txBody>
      </p:sp>
      <p:grpSp>
        <p:nvGrpSpPr>
          <p:cNvPr id="110" name="Group 24"/>
          <p:cNvGrpSpPr>
            <a:grpSpLocks/>
          </p:cNvGrpSpPr>
          <p:nvPr/>
        </p:nvGrpSpPr>
        <p:grpSpPr bwMode="auto">
          <a:xfrm>
            <a:off x="2790408" y="3875087"/>
            <a:ext cx="5435600" cy="750888"/>
            <a:chOff x="2412765" y="3429000"/>
            <a:chExt cx="5435835" cy="771209"/>
          </a:xfrm>
        </p:grpSpPr>
        <p:grpSp>
          <p:nvGrpSpPr>
            <p:cNvPr id="62474" name="Group 25"/>
            <p:cNvGrpSpPr>
              <a:grpSpLocks/>
            </p:cNvGrpSpPr>
            <p:nvPr/>
          </p:nvGrpSpPr>
          <p:grpSpPr bwMode="auto">
            <a:xfrm>
              <a:off x="2743200" y="3429000"/>
              <a:ext cx="4572000" cy="228600"/>
              <a:chOff x="1008" y="1968"/>
              <a:chExt cx="2880" cy="144"/>
            </a:xfrm>
          </p:grpSpPr>
          <p:sp>
            <p:nvSpPr>
              <p:cNvPr id="124" name="Rectangle 26"/>
              <p:cNvSpPr>
                <a:spLocks noChangeArrowheads="1"/>
              </p:cNvSpPr>
              <p:nvPr/>
            </p:nvSpPr>
            <p:spPr bwMode="auto">
              <a:xfrm>
                <a:off x="1008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9</a:t>
                </a:r>
              </a:p>
            </p:txBody>
          </p:sp>
          <p:sp>
            <p:nvSpPr>
              <p:cNvPr id="125" name="Rectangle 27"/>
              <p:cNvSpPr>
                <a:spLocks noChangeArrowheads="1"/>
              </p:cNvSpPr>
              <p:nvPr/>
            </p:nvSpPr>
            <p:spPr bwMode="auto">
              <a:xfrm>
                <a:off x="1584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4</a:t>
                </a:r>
              </a:p>
            </p:txBody>
          </p:sp>
          <p:sp>
            <p:nvSpPr>
              <p:cNvPr id="126" name="Rectangle 28"/>
              <p:cNvSpPr>
                <a:spLocks noChangeArrowheads="1"/>
              </p:cNvSpPr>
              <p:nvPr/>
            </p:nvSpPr>
            <p:spPr bwMode="auto">
              <a:xfrm>
                <a:off x="2160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127" name="Rectangle 29"/>
              <p:cNvSpPr>
                <a:spLocks noChangeArrowheads="1"/>
              </p:cNvSpPr>
              <p:nvPr/>
            </p:nvSpPr>
            <p:spPr bwMode="auto">
              <a:xfrm>
                <a:off x="2736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28" name="Rectangle 30"/>
              <p:cNvSpPr>
                <a:spLocks noChangeArrowheads="1"/>
              </p:cNvSpPr>
              <p:nvPr/>
            </p:nvSpPr>
            <p:spPr bwMode="auto">
              <a:xfrm>
                <a:off x="3312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0</a:t>
                </a:r>
              </a:p>
            </p:txBody>
          </p:sp>
        </p:grpSp>
        <p:sp>
          <p:nvSpPr>
            <p:cNvPr id="62475" name="Text Box 32"/>
            <p:cNvSpPr txBox="1">
              <a:spLocks noChangeArrowheads="1"/>
            </p:cNvSpPr>
            <p:nvPr/>
          </p:nvSpPr>
          <p:spPr bwMode="auto">
            <a:xfrm>
              <a:off x="2412765" y="3810528"/>
              <a:ext cx="668366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80</a:t>
              </a:r>
            </a:p>
          </p:txBody>
        </p:sp>
        <p:sp>
          <p:nvSpPr>
            <p:cNvPr id="62476" name="Text Box 33"/>
            <p:cNvSpPr txBox="1">
              <a:spLocks noChangeArrowheads="1"/>
            </p:cNvSpPr>
            <p:nvPr/>
          </p:nvSpPr>
          <p:spPr bwMode="auto">
            <a:xfrm>
              <a:off x="3182736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84</a:t>
              </a:r>
            </a:p>
          </p:txBody>
        </p:sp>
        <p:sp>
          <p:nvSpPr>
            <p:cNvPr id="62477" name="Line 34"/>
            <p:cNvSpPr>
              <a:spLocks noChangeShapeType="1"/>
            </p:cNvSpPr>
            <p:nvPr/>
          </p:nvSpPr>
          <p:spPr bwMode="auto">
            <a:xfrm flipV="1">
              <a:off x="2743200" y="3643313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78" name="Line 35"/>
            <p:cNvSpPr>
              <a:spLocks noChangeShapeType="1"/>
            </p:cNvSpPr>
            <p:nvPr/>
          </p:nvSpPr>
          <p:spPr bwMode="auto">
            <a:xfrm flipV="1">
              <a:off x="36576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79" name="Text Box 36"/>
            <p:cNvSpPr txBox="1">
              <a:spLocks noChangeArrowheads="1"/>
            </p:cNvSpPr>
            <p:nvPr/>
          </p:nvSpPr>
          <p:spPr bwMode="auto">
            <a:xfrm>
              <a:off x="4097175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88</a:t>
              </a:r>
            </a:p>
          </p:txBody>
        </p:sp>
        <p:sp>
          <p:nvSpPr>
            <p:cNvPr id="62480" name="Line 37"/>
            <p:cNvSpPr>
              <a:spLocks noChangeShapeType="1"/>
            </p:cNvSpPr>
            <p:nvPr/>
          </p:nvSpPr>
          <p:spPr bwMode="auto">
            <a:xfrm flipV="1">
              <a:off x="45720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81" name="Text Box 38"/>
            <p:cNvSpPr txBox="1">
              <a:spLocks noChangeArrowheads="1"/>
            </p:cNvSpPr>
            <p:nvPr/>
          </p:nvSpPr>
          <p:spPr bwMode="auto">
            <a:xfrm>
              <a:off x="5029078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92</a:t>
              </a:r>
            </a:p>
          </p:txBody>
        </p:sp>
        <p:sp>
          <p:nvSpPr>
            <p:cNvPr id="62482" name="Line 39"/>
            <p:cNvSpPr>
              <a:spLocks noChangeShapeType="1"/>
            </p:cNvSpPr>
            <p:nvPr/>
          </p:nvSpPr>
          <p:spPr bwMode="auto">
            <a:xfrm flipV="1">
              <a:off x="54864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83" name="Text Box 40"/>
            <p:cNvSpPr txBox="1">
              <a:spLocks noChangeArrowheads="1"/>
            </p:cNvSpPr>
            <p:nvPr/>
          </p:nvSpPr>
          <p:spPr bwMode="auto">
            <a:xfrm>
              <a:off x="5943518" y="3823572"/>
              <a:ext cx="990642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96</a:t>
              </a:r>
            </a:p>
          </p:txBody>
        </p:sp>
        <p:sp>
          <p:nvSpPr>
            <p:cNvPr id="62484" name="Line 41"/>
            <p:cNvSpPr>
              <a:spLocks noChangeShapeType="1"/>
            </p:cNvSpPr>
            <p:nvPr/>
          </p:nvSpPr>
          <p:spPr bwMode="auto">
            <a:xfrm flipV="1">
              <a:off x="64008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85" name="Text Box 42"/>
            <p:cNvSpPr txBox="1">
              <a:spLocks noChangeArrowheads="1"/>
            </p:cNvSpPr>
            <p:nvPr/>
          </p:nvSpPr>
          <p:spPr bwMode="auto">
            <a:xfrm>
              <a:off x="6857957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100</a:t>
              </a:r>
            </a:p>
          </p:txBody>
        </p:sp>
        <p:sp>
          <p:nvSpPr>
            <p:cNvPr id="62486" name="Line 43"/>
            <p:cNvSpPr>
              <a:spLocks noChangeShapeType="1"/>
            </p:cNvSpPr>
            <p:nvPr/>
          </p:nvSpPr>
          <p:spPr bwMode="auto">
            <a:xfrm flipV="1">
              <a:off x="73152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D09AA2-1905-47E5-ACDC-72BDCF86E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Array Access and Pointer Arithmetic</a:t>
            </a:r>
          </a:p>
        </p:txBody>
      </p:sp>
      <p:sp>
        <p:nvSpPr>
          <p:cNvPr id="60418" name="Rectangle 3"/>
          <p:cNvSpPr>
            <a:spLocks noGrp="1" noChangeArrowheads="1"/>
          </p:cNvSpPr>
          <p:nvPr>
            <p:ph idx="1"/>
          </p:nvPr>
        </p:nvSpPr>
        <p:spPr>
          <a:xfrm>
            <a:off x="607595" y="1143000"/>
            <a:ext cx="10972800" cy="2048786"/>
          </a:xfrm>
        </p:spPr>
        <p:txBody>
          <a:bodyPr>
            <a:noAutofit/>
          </a:bodyPr>
          <a:lstStyle/>
          <a:p>
            <a:pPr marL="223838" indent="-223838" defTabSz="895350">
              <a:tabLst>
                <a:tab pos="1943100" algn="l"/>
                <a:tab pos="3660775" algn="l"/>
              </a:tabLst>
            </a:pPr>
            <a:r>
              <a:rPr lang="en-US" sz="2400" dirty="0">
                <a:latin typeface="Calibri" pitchFamily="-96" charset="0"/>
              </a:rPr>
              <a:t>Basic Principle</a:t>
            </a:r>
          </a:p>
          <a:p>
            <a:pPr marL="560388" lvl="1" indent="-222250" defTabSz="895350">
              <a:buNone/>
              <a:tabLst>
                <a:tab pos="1943100" algn="l"/>
                <a:tab pos="3660775" algn="l"/>
              </a:tabLst>
            </a:pPr>
            <a:r>
              <a:rPr lang="en-US" sz="2000" i="1" dirty="0">
                <a:latin typeface="Calibri" pitchFamily="-96" charset="0"/>
              </a:rPr>
              <a:t>T</a:t>
            </a:r>
            <a:r>
              <a:rPr lang="en-US" sz="2000" dirty="0">
                <a:latin typeface="Calibri" pitchFamily="-96" charset="0"/>
              </a:rPr>
              <a:t>  </a:t>
            </a:r>
            <a:r>
              <a:rPr lang="en-US" sz="2000" b="1" dirty="0">
                <a:latin typeface="Courier New" pitchFamily="-96" charset="0"/>
              </a:rPr>
              <a:t>A[</a:t>
            </a:r>
            <a:r>
              <a:rPr lang="en-US" sz="2000" i="1" dirty="0">
                <a:latin typeface="Calibri" pitchFamily="-96" charset="0"/>
              </a:rPr>
              <a:t>L</a:t>
            </a:r>
            <a:r>
              <a:rPr lang="en-US" sz="2000" b="1" dirty="0">
                <a:latin typeface="Courier New" pitchFamily="-96" charset="0"/>
              </a:rPr>
              <a:t>];</a:t>
            </a:r>
            <a:endParaRPr lang="en-US" sz="2000" b="1" dirty="0">
              <a:latin typeface="Calibri" pitchFamily="-96" charset="0"/>
            </a:endParaRPr>
          </a:p>
          <a:p>
            <a:pPr marL="560388" lvl="1" indent="-222250" defTabSz="895350">
              <a:tabLst>
                <a:tab pos="1943100" algn="l"/>
                <a:tab pos="3660775" algn="l"/>
              </a:tabLst>
            </a:pPr>
            <a:r>
              <a:rPr lang="en-US" sz="2000" dirty="0">
                <a:latin typeface="Calibri" pitchFamily="-96" charset="0"/>
              </a:rPr>
              <a:t>Identifier </a:t>
            </a:r>
            <a:r>
              <a:rPr lang="en-US" sz="2000" b="1" dirty="0">
                <a:latin typeface="Courier New" pitchFamily="-96" charset="0"/>
              </a:rPr>
              <a:t>A</a:t>
            </a:r>
            <a:r>
              <a:rPr lang="en-US" sz="2000" dirty="0">
                <a:latin typeface="Calibri" pitchFamily="-96" charset="0"/>
              </a:rPr>
              <a:t> can be used as a pointer to array element 0: </a:t>
            </a:r>
            <a:r>
              <a:rPr lang="en-US" sz="2000" b="1" dirty="0">
                <a:latin typeface="Courier New" pitchFamily="-96" charset="0"/>
              </a:rPr>
              <a:t>A</a:t>
            </a:r>
            <a:r>
              <a:rPr lang="en-US" sz="2000" dirty="0">
                <a:latin typeface="Calibri" pitchFamily="-96" charset="0"/>
              </a:rPr>
              <a:t> is of type </a:t>
            </a:r>
            <a:r>
              <a:rPr lang="en-US" sz="2000" i="1" dirty="0">
                <a:latin typeface="Calibri" pitchFamily="-96" charset="0"/>
              </a:rPr>
              <a:t>T*</a:t>
            </a:r>
          </a:p>
          <a:p>
            <a:pPr marL="560388" lvl="1" indent="-222250" defTabSz="895350">
              <a:tabLst>
                <a:tab pos="1943100" algn="l"/>
                <a:tab pos="3660775" algn="l"/>
              </a:tabLst>
            </a:pPr>
            <a:r>
              <a:rPr lang="en-US" sz="2000" b="1" i="1" dirty="0">
                <a:latin typeface="Calibri" pitchFamily="-96" charset="0"/>
              </a:rPr>
              <a:t>Warning</a:t>
            </a:r>
            <a:r>
              <a:rPr lang="en-US" sz="2000" dirty="0">
                <a:latin typeface="Calibri" pitchFamily="-96" charset="0"/>
              </a:rPr>
              <a:t>: in C arrays count # of elements, but in assembly we count # of bytes!</a:t>
            </a:r>
          </a:p>
          <a:p>
            <a:pPr marL="623888" lvl="1" indent="-223838" defTabSz="895350">
              <a:tabLst>
                <a:tab pos="1943100" algn="l"/>
                <a:tab pos="3660775" algn="l"/>
              </a:tabLst>
            </a:pPr>
            <a:endParaRPr lang="en-US" sz="2000" dirty="0">
              <a:latin typeface="Calibri" pitchFamily="-96" charset="0"/>
            </a:endParaRPr>
          </a:p>
          <a:p>
            <a:pPr marL="400050" lvl="1" indent="0" defTabSz="895350">
              <a:buNone/>
              <a:tabLst>
                <a:tab pos="1943100" algn="l"/>
                <a:tab pos="3660775" algn="l"/>
              </a:tabLst>
            </a:pPr>
            <a:endParaRPr lang="en-US" sz="2000" dirty="0">
              <a:latin typeface="Calibri" pitchFamily="-96" charset="0"/>
            </a:endParaRPr>
          </a:p>
          <a:p>
            <a:pPr marL="400050" lvl="1" indent="0" defTabSz="895350">
              <a:buNone/>
              <a:tabLst>
                <a:tab pos="1943100" algn="l"/>
                <a:tab pos="3660775" algn="l"/>
              </a:tabLst>
            </a:pPr>
            <a:endParaRPr lang="en-US" sz="2000" dirty="0">
              <a:latin typeface="Calibri" pitchFamily="-96" charset="0"/>
            </a:endParaRPr>
          </a:p>
          <a:p>
            <a:pPr marL="223838" indent="-223838" defTabSz="895350">
              <a:tabLst>
                <a:tab pos="1943100" algn="l"/>
                <a:tab pos="3660775" algn="l"/>
              </a:tabLst>
            </a:pPr>
            <a:r>
              <a:rPr lang="en-US" sz="2400" dirty="0">
                <a:latin typeface="Calibri" pitchFamily="-96" charset="0"/>
              </a:rPr>
              <a:t>Reference	Type	Value</a:t>
            </a:r>
          </a:p>
          <a:p>
            <a:pPr marL="560388" lvl="1" indent="-222250" defTabSz="895350">
              <a:lnSpc>
                <a:spcPct val="100000"/>
              </a:lnSpc>
              <a:buNone/>
              <a:tabLst>
                <a:tab pos="1943100" algn="l"/>
                <a:tab pos="3660775" algn="l"/>
              </a:tabLst>
            </a:pPr>
            <a:r>
              <a:rPr lang="en-US" sz="1800" b="1" dirty="0" err="1">
                <a:latin typeface="Courier New" pitchFamily="-96" charset="0"/>
              </a:rPr>
              <a:t>val</a:t>
            </a:r>
            <a:r>
              <a:rPr lang="en-US" sz="1800" b="1" dirty="0">
                <a:latin typeface="Courier New" pitchFamily="-96" charset="0"/>
              </a:rPr>
              <a:t>[4]	</a:t>
            </a:r>
          </a:p>
          <a:p>
            <a:pPr marL="560388" lvl="1" indent="-222250" defTabSz="895350">
              <a:lnSpc>
                <a:spcPct val="100000"/>
              </a:lnSpc>
              <a:buNone/>
              <a:tabLst>
                <a:tab pos="1943100" algn="l"/>
                <a:tab pos="3660775" algn="l"/>
              </a:tabLst>
            </a:pPr>
            <a:r>
              <a:rPr lang="en-US" sz="1800" b="1" dirty="0" err="1">
                <a:latin typeface="Courier New" pitchFamily="-96" charset="0"/>
              </a:rPr>
              <a:t>val</a:t>
            </a:r>
            <a:r>
              <a:rPr lang="en-US" sz="1800" b="1" dirty="0">
                <a:latin typeface="Courier New" pitchFamily="-96" charset="0"/>
              </a:rPr>
              <a:t>	</a:t>
            </a:r>
          </a:p>
          <a:p>
            <a:pPr marL="560388" lvl="1" indent="-222250" defTabSz="895350">
              <a:lnSpc>
                <a:spcPct val="100000"/>
              </a:lnSpc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latin typeface="Courier New" pitchFamily="-96" charset="0"/>
              </a:rPr>
              <a:t>val+1</a:t>
            </a:r>
            <a:r>
              <a:rPr lang="en-US" sz="1800" b="1" dirty="0">
                <a:latin typeface="Calibri" pitchFamily="-96" charset="0"/>
              </a:rPr>
              <a:t>	</a:t>
            </a:r>
            <a:endParaRPr lang="en-US" sz="1800" b="1" dirty="0">
              <a:latin typeface="Courier New" pitchFamily="-96" charset="0"/>
            </a:endParaRPr>
          </a:p>
          <a:p>
            <a:pPr marL="560388" lvl="1" indent="-222250" defTabSz="895350">
              <a:lnSpc>
                <a:spcPct val="100000"/>
              </a:lnSpc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latin typeface="Courier New" pitchFamily="-96" charset="0"/>
              </a:rPr>
              <a:t>&amp;(</a:t>
            </a:r>
            <a:r>
              <a:rPr lang="en-US" sz="1800" b="1" dirty="0" err="1">
                <a:latin typeface="Courier New" pitchFamily="-96" charset="0"/>
              </a:rPr>
              <a:t>val</a:t>
            </a:r>
            <a:r>
              <a:rPr lang="en-US" sz="1800" b="1" dirty="0">
                <a:latin typeface="Courier New" pitchFamily="-96" charset="0"/>
              </a:rPr>
              <a:t>[2])</a:t>
            </a:r>
            <a:r>
              <a:rPr lang="en-US" sz="1800" b="1" dirty="0">
                <a:latin typeface="Calibri" pitchFamily="-96" charset="0"/>
              </a:rPr>
              <a:t>	</a:t>
            </a:r>
          </a:p>
          <a:p>
            <a:pPr marL="560388" lvl="1" indent="-222250" defTabSz="895350">
              <a:lnSpc>
                <a:spcPct val="100000"/>
              </a:lnSpc>
              <a:buNone/>
              <a:tabLst>
                <a:tab pos="1943100" algn="l"/>
                <a:tab pos="3660775" algn="l"/>
              </a:tabLst>
            </a:pPr>
            <a:r>
              <a:rPr lang="en-US" sz="1800" b="1" dirty="0" err="1">
                <a:latin typeface="Courier New" pitchFamily="-96" charset="0"/>
              </a:rPr>
              <a:t>val</a:t>
            </a:r>
            <a:r>
              <a:rPr lang="en-US" sz="1800" b="1" dirty="0">
                <a:latin typeface="Courier New" pitchFamily="-96" charset="0"/>
              </a:rPr>
              <a:t>[5]</a:t>
            </a:r>
            <a:r>
              <a:rPr lang="en-US" sz="1800" b="1" dirty="0">
                <a:solidFill>
                  <a:srgbClr val="FF0000"/>
                </a:solidFill>
                <a:latin typeface="Calibri" pitchFamily="-96" charset="0"/>
              </a:rPr>
              <a:t>	</a:t>
            </a:r>
          </a:p>
          <a:p>
            <a:pPr marL="560388" lvl="1" indent="-222250" defTabSz="895350">
              <a:lnSpc>
                <a:spcPct val="100000"/>
              </a:lnSpc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latin typeface="Courier New" pitchFamily="-96" charset="0"/>
              </a:rPr>
              <a:t>*(val+1)</a:t>
            </a:r>
            <a:r>
              <a:rPr lang="en-US" sz="1800" b="1" dirty="0">
                <a:latin typeface="Calibri" pitchFamily="-96" charset="0"/>
              </a:rPr>
              <a:t>	</a:t>
            </a:r>
          </a:p>
          <a:p>
            <a:pPr marL="560388" lvl="1" indent="-222250" defTabSz="895350">
              <a:lnSpc>
                <a:spcPct val="100000"/>
              </a:lnSpc>
              <a:buNone/>
              <a:tabLst>
                <a:tab pos="1943100" algn="l"/>
                <a:tab pos="3660775" algn="l"/>
              </a:tabLst>
            </a:pPr>
            <a:r>
              <a:rPr lang="en-US" sz="1800" b="1" dirty="0" err="1">
                <a:latin typeface="Courier New" pitchFamily="-96" charset="0"/>
              </a:rPr>
              <a:t>val</a:t>
            </a:r>
            <a:r>
              <a:rPr lang="en-US" sz="1800" b="1" dirty="0">
                <a:latin typeface="Courier New" pitchFamily="-96" charset="0"/>
              </a:rPr>
              <a:t> + </a:t>
            </a:r>
            <a:r>
              <a:rPr lang="en-US" sz="1800" b="1" i="1" dirty="0" err="1">
                <a:latin typeface="Calibri" pitchFamily="-96" charset="0"/>
              </a:rPr>
              <a:t>i</a:t>
            </a:r>
            <a:r>
              <a:rPr lang="en-US" sz="1600" b="1" dirty="0">
                <a:latin typeface="Calibri" pitchFamily="-96" charset="0"/>
              </a:rPr>
              <a:t>	</a:t>
            </a:r>
            <a:endParaRPr lang="en-US" sz="1600" i="1" dirty="0">
              <a:latin typeface="Calibri" pitchFamily="-96" charset="0"/>
            </a:endParaRPr>
          </a:p>
        </p:txBody>
      </p:sp>
      <p:sp>
        <p:nvSpPr>
          <p:cNvPr id="60419" name="Text Box 31"/>
          <p:cNvSpPr txBox="1">
            <a:spLocks noChangeArrowheads="1"/>
          </p:cNvSpPr>
          <p:nvPr/>
        </p:nvSpPr>
        <p:spPr bwMode="auto">
          <a:xfrm>
            <a:off x="1017946" y="2825073"/>
            <a:ext cx="170180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>
                <a:latin typeface="Courier New" pitchFamily="-96" charset="0"/>
              </a:rPr>
              <a:t>int val[5];</a:t>
            </a:r>
          </a:p>
        </p:txBody>
      </p:sp>
      <p:grpSp>
        <p:nvGrpSpPr>
          <p:cNvPr id="60420" name="Group 24"/>
          <p:cNvGrpSpPr>
            <a:grpSpLocks/>
          </p:cNvGrpSpPr>
          <p:nvPr/>
        </p:nvGrpSpPr>
        <p:grpSpPr bwMode="auto">
          <a:xfrm>
            <a:off x="2616558" y="2872697"/>
            <a:ext cx="5334000" cy="750888"/>
            <a:chOff x="2514600" y="3429000"/>
            <a:chExt cx="5334000" cy="771141"/>
          </a:xfrm>
        </p:grpSpPr>
        <p:grpSp>
          <p:nvGrpSpPr>
            <p:cNvPr id="60421" name="Group 25"/>
            <p:cNvGrpSpPr>
              <a:grpSpLocks/>
            </p:cNvGrpSpPr>
            <p:nvPr/>
          </p:nvGrpSpPr>
          <p:grpSpPr bwMode="auto">
            <a:xfrm>
              <a:off x="2743200" y="3429000"/>
              <a:ext cx="4572000" cy="228600"/>
              <a:chOff x="1008" y="1968"/>
              <a:chExt cx="2880" cy="144"/>
            </a:xfrm>
          </p:grpSpPr>
          <p:sp>
            <p:nvSpPr>
              <p:cNvPr id="39" name="Rectangle 26"/>
              <p:cNvSpPr>
                <a:spLocks noChangeArrowheads="1"/>
              </p:cNvSpPr>
              <p:nvPr/>
            </p:nvSpPr>
            <p:spPr bwMode="auto">
              <a:xfrm>
                <a:off x="1008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40" name="Rectangle 27"/>
              <p:cNvSpPr>
                <a:spLocks noChangeArrowheads="1"/>
              </p:cNvSpPr>
              <p:nvPr/>
            </p:nvSpPr>
            <p:spPr bwMode="auto">
              <a:xfrm>
                <a:off x="1584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41" name="Rectangle 28"/>
              <p:cNvSpPr>
                <a:spLocks noChangeArrowheads="1"/>
              </p:cNvSpPr>
              <p:nvPr/>
            </p:nvSpPr>
            <p:spPr bwMode="auto">
              <a:xfrm>
                <a:off x="2160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42" name="Rectangle 29"/>
              <p:cNvSpPr>
                <a:spLocks noChangeArrowheads="1"/>
              </p:cNvSpPr>
              <p:nvPr/>
            </p:nvSpPr>
            <p:spPr bwMode="auto">
              <a:xfrm>
                <a:off x="2736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43" name="Rectangle 30"/>
              <p:cNvSpPr>
                <a:spLocks noChangeArrowheads="1"/>
              </p:cNvSpPr>
              <p:nvPr/>
            </p:nvSpPr>
            <p:spPr bwMode="auto">
              <a:xfrm>
                <a:off x="3312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3</a:t>
                </a:r>
              </a:p>
            </p:txBody>
          </p:sp>
        </p:grpSp>
        <p:sp>
          <p:nvSpPr>
            <p:cNvPr id="60422" name="Text Box 32"/>
            <p:cNvSpPr txBox="1">
              <a:spLocks noChangeArrowheads="1"/>
            </p:cNvSpPr>
            <p:nvPr/>
          </p:nvSpPr>
          <p:spPr bwMode="auto">
            <a:xfrm>
              <a:off x="2514600" y="3810495"/>
              <a:ext cx="396875" cy="3766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i="1">
                  <a:latin typeface="Calibri" pitchFamily="-96" charset="0"/>
                </a:rPr>
                <a:t>x</a:t>
              </a:r>
            </a:p>
          </p:txBody>
        </p:sp>
        <p:sp>
          <p:nvSpPr>
            <p:cNvPr id="60423" name="Text Box 33"/>
            <p:cNvSpPr txBox="1">
              <a:spLocks noChangeArrowheads="1"/>
            </p:cNvSpPr>
            <p:nvPr/>
          </p:nvSpPr>
          <p:spPr bwMode="auto">
            <a:xfrm>
              <a:off x="3182938" y="3823537"/>
              <a:ext cx="990600" cy="3766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i="1">
                  <a:latin typeface="Calibri" pitchFamily="-96" charset="0"/>
                </a:rPr>
                <a:t>x </a:t>
              </a:r>
              <a:r>
                <a:rPr lang="en-US">
                  <a:latin typeface="Calibri" pitchFamily="-96" charset="0"/>
                </a:rPr>
                <a:t>+ 4</a:t>
              </a:r>
              <a:endParaRPr lang="en-US" i="1">
                <a:latin typeface="Calibri" pitchFamily="-96" charset="0"/>
              </a:endParaRPr>
            </a:p>
          </p:txBody>
        </p:sp>
        <p:sp>
          <p:nvSpPr>
            <p:cNvPr id="60424" name="Line 34"/>
            <p:cNvSpPr>
              <a:spLocks noChangeShapeType="1"/>
            </p:cNvSpPr>
            <p:nvPr/>
          </p:nvSpPr>
          <p:spPr bwMode="auto">
            <a:xfrm flipV="1">
              <a:off x="2743200" y="3643313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25" name="Line 35"/>
            <p:cNvSpPr>
              <a:spLocks noChangeShapeType="1"/>
            </p:cNvSpPr>
            <p:nvPr/>
          </p:nvSpPr>
          <p:spPr bwMode="auto">
            <a:xfrm flipV="1">
              <a:off x="36576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26" name="Text Box 36"/>
            <p:cNvSpPr txBox="1">
              <a:spLocks noChangeArrowheads="1"/>
            </p:cNvSpPr>
            <p:nvPr/>
          </p:nvSpPr>
          <p:spPr bwMode="auto">
            <a:xfrm>
              <a:off x="4097338" y="3823537"/>
              <a:ext cx="990600" cy="3766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i="1">
                  <a:latin typeface="Calibri" pitchFamily="-96" charset="0"/>
                </a:rPr>
                <a:t>x </a:t>
              </a:r>
              <a:r>
                <a:rPr lang="en-US">
                  <a:latin typeface="Calibri" pitchFamily="-96" charset="0"/>
                </a:rPr>
                <a:t>+ 8</a:t>
              </a:r>
              <a:endParaRPr lang="en-US" i="1">
                <a:latin typeface="Calibri" pitchFamily="-96" charset="0"/>
              </a:endParaRPr>
            </a:p>
          </p:txBody>
        </p:sp>
        <p:sp>
          <p:nvSpPr>
            <p:cNvPr id="60427" name="Line 37"/>
            <p:cNvSpPr>
              <a:spLocks noChangeShapeType="1"/>
            </p:cNvSpPr>
            <p:nvPr/>
          </p:nvSpPr>
          <p:spPr bwMode="auto">
            <a:xfrm flipV="1">
              <a:off x="45720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28" name="Text Box 38"/>
            <p:cNvSpPr txBox="1">
              <a:spLocks noChangeArrowheads="1"/>
            </p:cNvSpPr>
            <p:nvPr/>
          </p:nvSpPr>
          <p:spPr bwMode="auto">
            <a:xfrm>
              <a:off x="5029200" y="3823537"/>
              <a:ext cx="990600" cy="3766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i="1">
                  <a:latin typeface="Calibri" pitchFamily="-96" charset="0"/>
                </a:rPr>
                <a:t>x </a:t>
              </a:r>
              <a:r>
                <a:rPr lang="en-US">
                  <a:latin typeface="Calibri" pitchFamily="-96" charset="0"/>
                </a:rPr>
                <a:t>+ 12</a:t>
              </a:r>
              <a:endParaRPr lang="en-US" i="1">
                <a:latin typeface="Calibri" pitchFamily="-96" charset="0"/>
              </a:endParaRPr>
            </a:p>
          </p:txBody>
        </p:sp>
        <p:sp>
          <p:nvSpPr>
            <p:cNvPr id="60429" name="Line 39"/>
            <p:cNvSpPr>
              <a:spLocks noChangeShapeType="1"/>
            </p:cNvSpPr>
            <p:nvPr/>
          </p:nvSpPr>
          <p:spPr bwMode="auto">
            <a:xfrm flipV="1">
              <a:off x="54864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30" name="Text Box 40"/>
            <p:cNvSpPr txBox="1">
              <a:spLocks noChangeArrowheads="1"/>
            </p:cNvSpPr>
            <p:nvPr/>
          </p:nvSpPr>
          <p:spPr bwMode="auto">
            <a:xfrm>
              <a:off x="5943600" y="3823537"/>
              <a:ext cx="990600" cy="3766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i="1">
                  <a:latin typeface="Calibri" pitchFamily="-96" charset="0"/>
                </a:rPr>
                <a:t>x </a:t>
              </a:r>
              <a:r>
                <a:rPr lang="en-US">
                  <a:latin typeface="Calibri" pitchFamily="-96" charset="0"/>
                </a:rPr>
                <a:t>+ 16</a:t>
              </a:r>
              <a:endParaRPr lang="en-US" i="1">
                <a:latin typeface="Calibri" pitchFamily="-96" charset="0"/>
              </a:endParaRPr>
            </a:p>
          </p:txBody>
        </p:sp>
        <p:sp>
          <p:nvSpPr>
            <p:cNvPr id="60431" name="Line 41"/>
            <p:cNvSpPr>
              <a:spLocks noChangeShapeType="1"/>
            </p:cNvSpPr>
            <p:nvPr/>
          </p:nvSpPr>
          <p:spPr bwMode="auto">
            <a:xfrm flipV="1">
              <a:off x="64008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32" name="Text Box 42"/>
            <p:cNvSpPr txBox="1">
              <a:spLocks noChangeArrowheads="1"/>
            </p:cNvSpPr>
            <p:nvPr/>
          </p:nvSpPr>
          <p:spPr bwMode="auto">
            <a:xfrm>
              <a:off x="6858000" y="3823537"/>
              <a:ext cx="990600" cy="3766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i="1">
                  <a:latin typeface="Calibri" pitchFamily="-96" charset="0"/>
                </a:rPr>
                <a:t>x </a:t>
              </a:r>
              <a:r>
                <a:rPr lang="en-US">
                  <a:latin typeface="Calibri" pitchFamily="-96" charset="0"/>
                </a:rPr>
                <a:t>+ 20</a:t>
              </a:r>
              <a:endParaRPr lang="en-US" i="1">
                <a:latin typeface="Calibri" pitchFamily="-96" charset="0"/>
              </a:endParaRPr>
            </a:p>
          </p:txBody>
        </p:sp>
        <p:sp>
          <p:nvSpPr>
            <p:cNvPr id="60433" name="Line 43"/>
            <p:cNvSpPr>
              <a:spLocks noChangeShapeType="1"/>
            </p:cNvSpPr>
            <p:nvPr/>
          </p:nvSpPr>
          <p:spPr bwMode="auto">
            <a:xfrm flipV="1">
              <a:off x="73152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BF731F-23AF-4187-AE70-371B300E6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16</a:t>
            </a:fld>
            <a:endParaRPr lang="en-US"/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C41A7C17-FE5C-40BB-BAC7-C181C23385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595" y="4063087"/>
            <a:ext cx="8263580" cy="2488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-96" charset="2"/>
              <a:buChar char="¢"/>
              <a:defRPr sz="2400" b="1">
                <a:solidFill>
                  <a:schemeClr val="tx1"/>
                </a:solidFill>
                <a:latin typeface="Calibri" pitchFamily="34" charset="0"/>
                <a:ea typeface="ＭＳ Ｐゴシック" pitchFamily="-96" charset="-128"/>
                <a:cs typeface="ＭＳ Ｐゴシック" pitchFamily="-96" charset="-128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itchFamily="-96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  <a:ea typeface="ＭＳ Ｐゴシック" pitchFamily="-96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SzPct val="80000"/>
              <a:buFont typeface="Wingdings" pitchFamily="-96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  <a:ea typeface="ＭＳ Ｐゴシック" pitchFamily="-96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 pitchFamily="34" charset="0"/>
                <a:ea typeface="ＭＳ Ｐゴシック" pitchFamily="-96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 pitchFamily="34" charset="0"/>
                <a:ea typeface="ＭＳ Ｐゴシック" pitchFamily="-96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560388" lvl="1" indent="-222250" defTabSz="895350">
              <a:spcBef>
                <a:spcPts val="500"/>
              </a:spcBef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latin typeface="Courier New" pitchFamily="-96" charset="0"/>
              </a:rPr>
              <a:t>		</a:t>
            </a:r>
            <a:r>
              <a:rPr lang="en-US" sz="1800" b="1" dirty="0" err="1">
                <a:latin typeface="Courier New" pitchFamily="-96" charset="0"/>
              </a:rPr>
              <a:t>int</a:t>
            </a:r>
            <a:r>
              <a:rPr lang="en-US" sz="1800" b="1" dirty="0">
                <a:latin typeface="Courier New" pitchFamily="-96" charset="0"/>
              </a:rPr>
              <a:t>	</a:t>
            </a:r>
            <a:r>
              <a:rPr lang="en-US" sz="1800" dirty="0">
                <a:latin typeface="Calibri" pitchFamily="-96" charset="0"/>
              </a:rPr>
              <a:t>3</a:t>
            </a:r>
          </a:p>
          <a:p>
            <a:pPr marL="960438" lvl="2" indent="-222250" defTabSz="895350">
              <a:spcBef>
                <a:spcPts val="500"/>
              </a:spcBef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latin typeface="Courier New" pitchFamily="-96" charset="0"/>
              </a:rPr>
              <a:t>		int*	</a:t>
            </a:r>
            <a:r>
              <a:rPr lang="en-US" sz="1800" i="1" dirty="0">
                <a:latin typeface="Calibri" pitchFamily="-96" charset="0"/>
              </a:rPr>
              <a:t>x</a:t>
            </a:r>
            <a:endParaRPr lang="en-US" sz="1800" dirty="0">
              <a:latin typeface="Calibri" pitchFamily="-96" charset="0"/>
            </a:endParaRPr>
          </a:p>
          <a:p>
            <a:pPr marL="560388" lvl="1" indent="-222250" defTabSz="895350">
              <a:spcBef>
                <a:spcPts val="500"/>
              </a:spcBef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latin typeface="Calibri" pitchFamily="-96" charset="0"/>
              </a:rPr>
              <a:t>		</a:t>
            </a:r>
            <a:r>
              <a:rPr lang="en-US" sz="1800" b="1" dirty="0">
                <a:latin typeface="Courier New" pitchFamily="-96" charset="0"/>
              </a:rPr>
              <a:t>int*	</a:t>
            </a:r>
            <a:r>
              <a:rPr lang="en-US" sz="1800" i="1" dirty="0">
                <a:latin typeface="Calibri" pitchFamily="-96" charset="0"/>
              </a:rPr>
              <a:t>x</a:t>
            </a:r>
            <a:r>
              <a:rPr lang="en-US" sz="1800" dirty="0">
                <a:latin typeface="Calibri" pitchFamily="-96" charset="0"/>
              </a:rPr>
              <a:t> + 4</a:t>
            </a:r>
          </a:p>
          <a:p>
            <a:pPr marL="560388" lvl="1" indent="-222250" defTabSz="895350">
              <a:spcBef>
                <a:spcPts val="500"/>
              </a:spcBef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latin typeface="Courier New" pitchFamily="-96" charset="0"/>
              </a:rPr>
              <a:t>	</a:t>
            </a:r>
            <a:r>
              <a:rPr lang="en-US" sz="1800" b="1" dirty="0">
                <a:latin typeface="Calibri" pitchFamily="-96" charset="0"/>
              </a:rPr>
              <a:t>	</a:t>
            </a:r>
            <a:r>
              <a:rPr lang="en-US" sz="1800" b="1" dirty="0">
                <a:latin typeface="Courier New" pitchFamily="-96" charset="0"/>
              </a:rPr>
              <a:t>int*	</a:t>
            </a:r>
            <a:r>
              <a:rPr lang="en-US" sz="1800" i="1" dirty="0">
                <a:latin typeface="Calibri" pitchFamily="-96" charset="0"/>
              </a:rPr>
              <a:t>x</a:t>
            </a:r>
            <a:r>
              <a:rPr lang="en-US" sz="1800" dirty="0">
                <a:latin typeface="Calibri" pitchFamily="-96" charset="0"/>
              </a:rPr>
              <a:t> + 8</a:t>
            </a:r>
          </a:p>
          <a:p>
            <a:pPr marL="560388" lvl="1" indent="-222250" defTabSz="895350">
              <a:spcBef>
                <a:spcPts val="500"/>
              </a:spcBef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solidFill>
                  <a:srgbClr val="FF0000"/>
                </a:solidFill>
                <a:latin typeface="Courier New" pitchFamily="-96" charset="0"/>
              </a:rPr>
              <a:t>	</a:t>
            </a:r>
            <a:r>
              <a:rPr lang="en-US" sz="1800" b="1" dirty="0">
                <a:solidFill>
                  <a:srgbClr val="FF0000"/>
                </a:solidFill>
                <a:latin typeface="Calibri" pitchFamily="-96" charset="0"/>
              </a:rPr>
              <a:t>	</a:t>
            </a:r>
            <a:r>
              <a:rPr lang="en-US" sz="1800" b="1" dirty="0" err="1">
                <a:solidFill>
                  <a:srgbClr val="FF0000"/>
                </a:solidFill>
                <a:latin typeface="Courier New" pitchFamily="-96" charset="0"/>
              </a:rPr>
              <a:t>int</a:t>
            </a:r>
            <a:r>
              <a:rPr lang="en-US" sz="1800" b="1" dirty="0">
                <a:solidFill>
                  <a:srgbClr val="FF0000"/>
                </a:solidFill>
                <a:latin typeface="Courier New" pitchFamily="-96" charset="0"/>
              </a:rPr>
              <a:t>	</a:t>
            </a:r>
            <a:r>
              <a:rPr lang="en-US" sz="1800" b="1" dirty="0">
                <a:solidFill>
                  <a:srgbClr val="FF0000"/>
                </a:solidFill>
                <a:latin typeface="Calibri" pitchFamily="-96" charset="0"/>
              </a:rPr>
              <a:t>??	No array bounds checking!!!</a:t>
            </a:r>
          </a:p>
          <a:p>
            <a:pPr marL="560388" lvl="1" indent="-222250" defTabSz="895350">
              <a:spcBef>
                <a:spcPts val="500"/>
              </a:spcBef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latin typeface="Courier New" pitchFamily="-96" charset="0"/>
              </a:rPr>
              <a:t>	</a:t>
            </a:r>
            <a:r>
              <a:rPr lang="en-US" sz="1800" b="1" dirty="0">
                <a:latin typeface="Calibri" pitchFamily="-96" charset="0"/>
              </a:rPr>
              <a:t>	</a:t>
            </a:r>
            <a:r>
              <a:rPr lang="en-US" sz="1800" b="1" dirty="0" err="1">
                <a:latin typeface="Courier New" pitchFamily="-96" charset="0"/>
              </a:rPr>
              <a:t>int</a:t>
            </a:r>
            <a:r>
              <a:rPr lang="en-US" sz="1800" b="1" dirty="0">
                <a:latin typeface="Courier New" pitchFamily="-96" charset="0"/>
              </a:rPr>
              <a:t>	</a:t>
            </a:r>
            <a:r>
              <a:rPr lang="en-US" sz="1800" dirty="0">
                <a:latin typeface="Calibri" pitchFamily="-96" charset="0"/>
              </a:rPr>
              <a:t>5</a:t>
            </a:r>
          </a:p>
          <a:p>
            <a:pPr marL="560388" lvl="1" indent="-222250" defTabSz="895350">
              <a:spcBef>
                <a:spcPts val="500"/>
              </a:spcBef>
              <a:buNone/>
              <a:tabLst>
                <a:tab pos="1943100" algn="l"/>
                <a:tab pos="3660775" algn="l"/>
              </a:tabLst>
            </a:pPr>
            <a:r>
              <a:rPr lang="en-US" sz="1800" b="1" dirty="0">
                <a:latin typeface="Calibri" pitchFamily="-96" charset="0"/>
              </a:rPr>
              <a:t>		</a:t>
            </a:r>
            <a:r>
              <a:rPr lang="en-US" sz="1800" b="1" dirty="0">
                <a:latin typeface="Courier New" pitchFamily="-96" charset="0"/>
              </a:rPr>
              <a:t>int*	</a:t>
            </a:r>
            <a:r>
              <a:rPr lang="en-US" sz="1800" i="1" dirty="0">
                <a:latin typeface="Calibri" pitchFamily="-96" charset="0"/>
              </a:rPr>
              <a:t>x </a:t>
            </a:r>
            <a:r>
              <a:rPr lang="en-US" sz="1800" dirty="0">
                <a:latin typeface="Calibri" pitchFamily="-96" charset="0"/>
              </a:rPr>
              <a:t>+ 4</a:t>
            </a:r>
            <a:r>
              <a:rPr lang="en-US" sz="1800" i="1" dirty="0">
                <a:latin typeface="Calibri" pitchFamily="-96" charset="0"/>
              </a:rPr>
              <a:t> </a:t>
            </a:r>
            <a:r>
              <a:rPr lang="en-US" sz="1800" i="1" dirty="0" err="1">
                <a:latin typeface="Calibri" pitchFamily="-96" charset="0"/>
              </a:rPr>
              <a:t>i</a:t>
            </a:r>
            <a:endParaRPr lang="en-US" sz="1800" i="1" dirty="0">
              <a:latin typeface="Calibri" pitchFamily="-9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One-Dimensional </a:t>
            </a:r>
            <a:r>
              <a:rPr lang="en-US" dirty="0">
                <a:latin typeface="Calibri" pitchFamily="-96" charset="0"/>
              </a:rPr>
              <a:t>Array Accessing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55A68-B038-4957-9680-93C7D768E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5470" y="2586124"/>
            <a:ext cx="4736629" cy="35860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rdi</a:t>
            </a:r>
            <a:r>
              <a:rPr lang="en-US" sz="2000" dirty="0"/>
              <a:t> -&gt; starting address of array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rsi</a:t>
            </a:r>
            <a:r>
              <a:rPr lang="en-US" sz="2000" dirty="0"/>
              <a:t> -&gt; array index</a:t>
            </a:r>
          </a:p>
          <a:p>
            <a:r>
              <a:rPr lang="en-US" sz="2000" dirty="0"/>
              <a:t>Desired digit at 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+ 4*%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rsi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/>
              <a:t>Use memory addressing!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(%rdi,%rsi,4)</a:t>
            </a:r>
          </a:p>
          <a:p>
            <a:endParaRPr lang="en-US" sz="2000" dirty="0"/>
          </a:p>
          <a:p>
            <a:r>
              <a:rPr lang="en-US" sz="2000" dirty="0"/>
              <a:t>This is memory accesses have a scale! 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D(Rb, Ri, s)</a:t>
            </a:r>
          </a:p>
          <a:p>
            <a:pPr lvl="1"/>
            <a:r>
              <a:rPr lang="en-US" sz="2000" dirty="0"/>
              <a:t>Scale 1, 2, 4, or 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21BC35-1493-4532-BD72-AC1DC7E54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17</a:t>
            </a:fld>
            <a:endParaRPr lang="en-US"/>
          </a:p>
        </p:txBody>
      </p:sp>
      <p:sp>
        <p:nvSpPr>
          <p:cNvPr id="64515" name="Rectangle 4"/>
          <p:cNvSpPr>
            <a:spLocks noChangeArrowheads="1"/>
          </p:cNvSpPr>
          <p:nvPr/>
        </p:nvSpPr>
        <p:spPr bwMode="auto">
          <a:xfrm>
            <a:off x="691122" y="2225006"/>
            <a:ext cx="5837211" cy="1197764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int </a:t>
            </a:r>
            <a:r>
              <a:rPr lang="en-US" dirty="0" err="1">
                <a:latin typeface="Courier New" pitchFamily="-96" charset="0"/>
              </a:rPr>
              <a:t>get_digit</a:t>
            </a:r>
            <a:r>
              <a:rPr lang="en-US" dirty="0">
                <a:latin typeface="Courier New" pitchFamily="-96" charset="0"/>
              </a:rPr>
              <a:t>(int[5] </a:t>
            </a:r>
            <a:r>
              <a:rPr lang="en-US" dirty="0" err="1">
                <a:latin typeface="Courier New" pitchFamily="-96" charset="0"/>
              </a:rPr>
              <a:t>larry</a:t>
            </a:r>
            <a:r>
              <a:rPr lang="en-US" dirty="0">
                <a:latin typeface="Courier New" pitchFamily="-96" charset="0"/>
              </a:rPr>
              <a:t>,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digit)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</a:t>
            </a:r>
            <a:r>
              <a:rPr lang="en-US" dirty="0" err="1">
                <a:latin typeface="Courier New" pitchFamily="-96" charset="0"/>
              </a:rPr>
              <a:t>larry</a:t>
            </a:r>
            <a:r>
              <a:rPr lang="en-US" dirty="0">
                <a:latin typeface="Courier New" pitchFamily="-96" charset="0"/>
              </a:rPr>
              <a:t>[digit];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64516" name="Rectangle 5"/>
          <p:cNvSpPr>
            <a:spLocks noChangeArrowheads="1"/>
          </p:cNvSpPr>
          <p:nvPr/>
        </p:nvSpPr>
        <p:spPr bwMode="auto">
          <a:xfrm>
            <a:off x="729160" y="3698301"/>
            <a:ext cx="5837210" cy="1474763"/>
          </a:xfrm>
          <a:prstGeom prst="rect">
            <a:avLst/>
          </a:prstGeom>
          <a:solidFill>
            <a:srgbClr val="CDF1C5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>
              <a:tabLst>
                <a:tab pos="342900" algn="l"/>
                <a:tab pos="2628900" algn="l"/>
              </a:tabLst>
            </a:pPr>
            <a:r>
              <a:rPr lang="en-US" b="1" dirty="0" err="1">
                <a:latin typeface="Courier New" pitchFamily="-96" charset="0"/>
              </a:rPr>
              <a:t>get_digit</a:t>
            </a:r>
            <a:r>
              <a:rPr lang="en-US" b="1" dirty="0">
                <a:latin typeface="Courier New" pitchFamily="-96" charset="0"/>
              </a:rPr>
              <a:t>:</a:t>
            </a:r>
          </a:p>
          <a:p>
            <a:pPr eaLnBrk="0" hangingPunct="0">
              <a:tabLst>
                <a:tab pos="342900" algn="l"/>
                <a:tab pos="2628900" algn="l"/>
              </a:tabLst>
            </a:pPr>
            <a:r>
              <a:rPr lang="en-US" dirty="0">
                <a:latin typeface="Courier New" pitchFamily="-96" charset="0"/>
              </a:rPr>
              <a:t>  # %</a:t>
            </a:r>
            <a:r>
              <a:rPr lang="en-US" dirty="0" err="1">
                <a:latin typeface="Courier New" pitchFamily="-96" charset="0"/>
              </a:rPr>
              <a:t>rdi</a:t>
            </a:r>
            <a:r>
              <a:rPr lang="en-US" dirty="0">
                <a:latin typeface="Courier New" pitchFamily="-96" charset="0"/>
              </a:rPr>
              <a:t> = </a:t>
            </a:r>
            <a:r>
              <a:rPr lang="en-US" dirty="0" err="1">
                <a:latin typeface="Courier New" pitchFamily="-96" charset="0"/>
              </a:rPr>
              <a:t>larry</a:t>
            </a:r>
            <a:endParaRPr lang="en-US" dirty="0">
              <a:latin typeface="Courier New" pitchFamily="-96" charset="0"/>
            </a:endParaRPr>
          </a:p>
          <a:p>
            <a:pPr eaLnBrk="0" hangingPunct="0">
              <a:tabLst>
                <a:tab pos="342900" algn="l"/>
                <a:tab pos="2628900" algn="l"/>
              </a:tabLst>
            </a:pPr>
            <a:r>
              <a:rPr lang="en-US" dirty="0">
                <a:latin typeface="Courier New" pitchFamily="-96" charset="0"/>
              </a:rPr>
              <a:t>  # %</a:t>
            </a:r>
            <a:r>
              <a:rPr lang="en-US" dirty="0" err="1">
                <a:latin typeface="Courier New" pitchFamily="-96" charset="0"/>
              </a:rPr>
              <a:t>rsi</a:t>
            </a:r>
            <a:r>
              <a:rPr lang="en-US" dirty="0">
                <a:latin typeface="Courier New" pitchFamily="-96" charset="0"/>
              </a:rPr>
              <a:t> = digit</a:t>
            </a:r>
          </a:p>
          <a:p>
            <a:pPr eaLnBrk="0" hangingPunct="0">
              <a:tabLst>
                <a:tab pos="342900" algn="l"/>
                <a:tab pos="2628900" algn="l"/>
              </a:tabLst>
            </a:pPr>
            <a:r>
              <a:rPr lang="en-US" dirty="0">
                <a:latin typeface="Courier New" pitchFamily="-96" charset="0"/>
              </a:rPr>
              <a:t>  </a:t>
            </a:r>
            <a:r>
              <a:rPr lang="en-US" b="1" dirty="0" err="1">
                <a:latin typeface="Courier New" pitchFamily="-96" charset="0"/>
              </a:rPr>
              <a:t>movl</a:t>
            </a:r>
            <a:r>
              <a:rPr lang="en-US" b="1" dirty="0">
                <a:latin typeface="Courier New" pitchFamily="-96" charset="0"/>
              </a:rPr>
              <a:t> (%rdi,%rsi,4),%</a:t>
            </a:r>
            <a:r>
              <a:rPr lang="en-US" b="1" dirty="0" err="1">
                <a:latin typeface="Courier New" pitchFamily="-96" charset="0"/>
              </a:rPr>
              <a:t>rax</a:t>
            </a:r>
            <a:r>
              <a:rPr lang="en-US" dirty="0">
                <a:latin typeface="Courier New" pitchFamily="-96" charset="0"/>
              </a:rPr>
              <a:t>   # z[digit]</a:t>
            </a:r>
          </a:p>
          <a:p>
            <a:pPr eaLnBrk="0" hangingPunct="0">
              <a:tabLst>
                <a:tab pos="342900" algn="l"/>
                <a:tab pos="2628900" algn="l"/>
              </a:tabLst>
            </a:pPr>
            <a:r>
              <a:rPr lang="en-US" b="1" dirty="0">
                <a:latin typeface="Courier New" pitchFamily="-96" charset="0"/>
              </a:rPr>
              <a:t>  </a:t>
            </a:r>
            <a:r>
              <a:rPr lang="en-US" b="1" dirty="0" err="1">
                <a:latin typeface="Courier New" pitchFamily="-96" charset="0"/>
              </a:rPr>
              <a:t>retq</a:t>
            </a:r>
            <a:endParaRPr lang="en-US" b="1" dirty="0">
              <a:latin typeface="Courier New" pitchFamily="-96" charset="0"/>
            </a:endParaRPr>
          </a:p>
        </p:txBody>
      </p:sp>
      <p:sp>
        <p:nvSpPr>
          <p:cNvPr id="64518" name="Text Box 31"/>
          <p:cNvSpPr txBox="1">
            <a:spLocks noChangeArrowheads="1"/>
          </p:cNvSpPr>
          <p:nvPr/>
        </p:nvSpPr>
        <p:spPr bwMode="auto">
          <a:xfrm>
            <a:off x="607595" y="1287973"/>
            <a:ext cx="1983676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>
                <a:latin typeface="Courier New" pitchFamily="-96" charset="0"/>
              </a:rPr>
              <a:t>int[5] </a:t>
            </a:r>
            <a:r>
              <a:rPr lang="en-US" dirty="0" err="1">
                <a:latin typeface="Courier New" pitchFamily="-96" charset="0"/>
              </a:rPr>
              <a:t>larry</a:t>
            </a:r>
            <a:r>
              <a:rPr lang="en-US" dirty="0">
                <a:latin typeface="Courier New" pitchFamily="-96" charset="0"/>
              </a:rPr>
              <a:t>;</a:t>
            </a:r>
          </a:p>
        </p:txBody>
      </p:sp>
      <p:grpSp>
        <p:nvGrpSpPr>
          <p:cNvPr id="64519" name="Group 24"/>
          <p:cNvGrpSpPr>
            <a:grpSpLocks/>
          </p:cNvGrpSpPr>
          <p:nvPr/>
        </p:nvGrpSpPr>
        <p:grpSpPr bwMode="auto">
          <a:xfrm>
            <a:off x="2540471" y="1335599"/>
            <a:ext cx="5435600" cy="750887"/>
            <a:chOff x="2412765" y="3429000"/>
            <a:chExt cx="5435835" cy="771209"/>
          </a:xfrm>
        </p:grpSpPr>
        <p:grpSp>
          <p:nvGrpSpPr>
            <p:cNvPr id="64520" name="Group 25"/>
            <p:cNvGrpSpPr>
              <a:grpSpLocks/>
            </p:cNvGrpSpPr>
            <p:nvPr/>
          </p:nvGrpSpPr>
          <p:grpSpPr bwMode="auto">
            <a:xfrm>
              <a:off x="2743200" y="3429000"/>
              <a:ext cx="4572000" cy="228600"/>
              <a:chOff x="1008" y="1968"/>
              <a:chExt cx="2880" cy="144"/>
            </a:xfrm>
          </p:grpSpPr>
          <p:sp>
            <p:nvSpPr>
              <p:cNvPr id="23" name="Rectangle 26"/>
              <p:cNvSpPr>
                <a:spLocks noChangeArrowheads="1"/>
              </p:cNvSpPr>
              <p:nvPr/>
            </p:nvSpPr>
            <p:spPr bwMode="auto">
              <a:xfrm>
                <a:off x="1008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4" name="Rectangle 27"/>
              <p:cNvSpPr>
                <a:spLocks noChangeArrowheads="1"/>
              </p:cNvSpPr>
              <p:nvPr/>
            </p:nvSpPr>
            <p:spPr bwMode="auto">
              <a:xfrm>
                <a:off x="1584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25" name="Rectangle 28"/>
              <p:cNvSpPr>
                <a:spLocks noChangeArrowheads="1"/>
              </p:cNvSpPr>
              <p:nvPr/>
            </p:nvSpPr>
            <p:spPr bwMode="auto">
              <a:xfrm>
                <a:off x="2160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26" name="Rectangle 29"/>
              <p:cNvSpPr>
                <a:spLocks noChangeArrowheads="1"/>
              </p:cNvSpPr>
              <p:nvPr/>
            </p:nvSpPr>
            <p:spPr bwMode="auto">
              <a:xfrm>
                <a:off x="2736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27" name="Rectangle 30"/>
              <p:cNvSpPr>
                <a:spLocks noChangeArrowheads="1"/>
              </p:cNvSpPr>
              <p:nvPr/>
            </p:nvSpPr>
            <p:spPr bwMode="auto">
              <a:xfrm>
                <a:off x="3312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3</a:t>
                </a:r>
              </a:p>
            </p:txBody>
          </p:sp>
        </p:grpSp>
        <p:sp>
          <p:nvSpPr>
            <p:cNvPr id="64521" name="Text Box 32"/>
            <p:cNvSpPr txBox="1">
              <a:spLocks noChangeArrowheads="1"/>
            </p:cNvSpPr>
            <p:nvPr/>
          </p:nvSpPr>
          <p:spPr bwMode="auto">
            <a:xfrm>
              <a:off x="2412765" y="3810528"/>
              <a:ext cx="668366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16</a:t>
              </a:r>
            </a:p>
          </p:txBody>
        </p:sp>
        <p:sp>
          <p:nvSpPr>
            <p:cNvPr id="64522" name="Text Box 33"/>
            <p:cNvSpPr txBox="1">
              <a:spLocks noChangeArrowheads="1"/>
            </p:cNvSpPr>
            <p:nvPr/>
          </p:nvSpPr>
          <p:spPr bwMode="auto">
            <a:xfrm>
              <a:off x="3182736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20</a:t>
              </a:r>
            </a:p>
          </p:txBody>
        </p:sp>
        <p:sp>
          <p:nvSpPr>
            <p:cNvPr id="64523" name="Line 34"/>
            <p:cNvSpPr>
              <a:spLocks noChangeShapeType="1"/>
            </p:cNvSpPr>
            <p:nvPr/>
          </p:nvSpPr>
          <p:spPr bwMode="auto">
            <a:xfrm flipV="1">
              <a:off x="2743200" y="3643313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24" name="Line 35"/>
            <p:cNvSpPr>
              <a:spLocks noChangeShapeType="1"/>
            </p:cNvSpPr>
            <p:nvPr/>
          </p:nvSpPr>
          <p:spPr bwMode="auto">
            <a:xfrm flipV="1">
              <a:off x="36576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25" name="Text Box 36"/>
            <p:cNvSpPr txBox="1">
              <a:spLocks noChangeArrowheads="1"/>
            </p:cNvSpPr>
            <p:nvPr/>
          </p:nvSpPr>
          <p:spPr bwMode="auto">
            <a:xfrm>
              <a:off x="4097175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24</a:t>
              </a:r>
            </a:p>
          </p:txBody>
        </p:sp>
        <p:sp>
          <p:nvSpPr>
            <p:cNvPr id="64526" name="Line 37"/>
            <p:cNvSpPr>
              <a:spLocks noChangeShapeType="1"/>
            </p:cNvSpPr>
            <p:nvPr/>
          </p:nvSpPr>
          <p:spPr bwMode="auto">
            <a:xfrm flipV="1">
              <a:off x="45720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27" name="Text Box 38"/>
            <p:cNvSpPr txBox="1">
              <a:spLocks noChangeArrowheads="1"/>
            </p:cNvSpPr>
            <p:nvPr/>
          </p:nvSpPr>
          <p:spPr bwMode="auto">
            <a:xfrm>
              <a:off x="5029078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28</a:t>
              </a:r>
            </a:p>
          </p:txBody>
        </p:sp>
        <p:sp>
          <p:nvSpPr>
            <p:cNvPr id="64528" name="Line 39"/>
            <p:cNvSpPr>
              <a:spLocks noChangeShapeType="1"/>
            </p:cNvSpPr>
            <p:nvPr/>
          </p:nvSpPr>
          <p:spPr bwMode="auto">
            <a:xfrm flipV="1">
              <a:off x="54864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29" name="Text Box 40"/>
            <p:cNvSpPr txBox="1">
              <a:spLocks noChangeArrowheads="1"/>
            </p:cNvSpPr>
            <p:nvPr/>
          </p:nvSpPr>
          <p:spPr bwMode="auto">
            <a:xfrm>
              <a:off x="5943518" y="3823572"/>
              <a:ext cx="990642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32</a:t>
              </a:r>
            </a:p>
          </p:txBody>
        </p:sp>
        <p:sp>
          <p:nvSpPr>
            <p:cNvPr id="64530" name="Line 41"/>
            <p:cNvSpPr>
              <a:spLocks noChangeShapeType="1"/>
            </p:cNvSpPr>
            <p:nvPr/>
          </p:nvSpPr>
          <p:spPr bwMode="auto">
            <a:xfrm flipV="1">
              <a:off x="64008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31" name="Text Box 42"/>
            <p:cNvSpPr txBox="1">
              <a:spLocks noChangeArrowheads="1"/>
            </p:cNvSpPr>
            <p:nvPr/>
          </p:nvSpPr>
          <p:spPr bwMode="auto">
            <a:xfrm>
              <a:off x="6857957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36</a:t>
              </a:r>
            </a:p>
          </p:txBody>
        </p:sp>
        <p:sp>
          <p:nvSpPr>
            <p:cNvPr id="64532" name="Line 43"/>
            <p:cNvSpPr>
              <a:spLocks noChangeShapeType="1"/>
            </p:cNvSpPr>
            <p:nvPr/>
          </p:nvSpPr>
          <p:spPr bwMode="auto">
            <a:xfrm flipV="1">
              <a:off x="73152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One-Dimensional </a:t>
            </a:r>
            <a:r>
              <a:rPr lang="en-US" dirty="0">
                <a:latin typeface="Calibri" pitchFamily="-96" charset="0"/>
              </a:rPr>
              <a:t>Array Loop Example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4000500" y="1357299"/>
            <a:ext cx="4038600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void </a:t>
            </a:r>
            <a:r>
              <a:rPr lang="en-US" dirty="0" err="1">
                <a:latin typeface="Courier New" pitchFamily="-96" charset="0"/>
              </a:rPr>
              <a:t>zincr</a:t>
            </a:r>
            <a:r>
              <a:rPr lang="en-US" dirty="0">
                <a:latin typeface="Courier New" pitchFamily="-96" charset="0"/>
              </a:rPr>
              <a:t>(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*z)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for (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 = 0;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 &lt; 4;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++)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z[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]++;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423592" y="3284984"/>
            <a:ext cx="7099722" cy="31367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en-US" dirty="0" err="1">
                <a:latin typeface="Courier New" pitchFamily="49" charset="0"/>
              </a:rPr>
              <a:t>zincr</a:t>
            </a:r>
            <a:r>
              <a:rPr lang="en-US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en-US" dirty="0">
                <a:latin typeface="Courier New" pitchFamily="49" charset="0"/>
              </a:rPr>
              <a:t>  # %</a:t>
            </a:r>
            <a:r>
              <a:rPr lang="en-US" dirty="0" err="1">
                <a:latin typeface="Courier New" pitchFamily="49" charset="0"/>
              </a:rPr>
              <a:t>rdi</a:t>
            </a:r>
            <a:r>
              <a:rPr lang="en-US" dirty="0">
                <a:latin typeface="Courier New" pitchFamily="49" charset="0"/>
              </a:rPr>
              <a:t> = z</a:t>
            </a: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movl</a:t>
            </a:r>
            <a:r>
              <a:rPr lang="cs-CZ" dirty="0">
                <a:latin typeface="Courier New" pitchFamily="49" charset="0"/>
              </a:rPr>
              <a:t>    $0, %</a:t>
            </a:r>
            <a:r>
              <a:rPr lang="cs-CZ" dirty="0" err="1">
                <a:latin typeface="Courier New" pitchFamily="49" charset="0"/>
              </a:rPr>
              <a:t>eax</a:t>
            </a:r>
            <a:r>
              <a:rPr lang="cs-CZ" dirty="0">
                <a:latin typeface="Courier New" pitchFamily="49" charset="0"/>
              </a:rPr>
              <a:t>          #   i = 0</a:t>
            </a: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jmp</a:t>
            </a:r>
            <a:r>
              <a:rPr lang="cs-CZ" dirty="0">
                <a:latin typeface="Courier New" pitchFamily="49" charset="0"/>
              </a:rPr>
              <a:t>     .L3               #   </a:t>
            </a:r>
            <a:r>
              <a:rPr lang="cs-CZ" dirty="0" err="1">
                <a:latin typeface="Courier New" pitchFamily="49" charset="0"/>
              </a:rPr>
              <a:t>goto</a:t>
            </a:r>
            <a:r>
              <a:rPr lang="cs-CZ" dirty="0">
                <a:latin typeface="Courier New" pitchFamily="49" charset="0"/>
              </a:rPr>
              <a:t> </a:t>
            </a:r>
            <a:r>
              <a:rPr lang="cs-CZ" dirty="0" err="1">
                <a:latin typeface="Courier New" pitchFamily="49" charset="0"/>
              </a:rPr>
              <a:t>middle</a:t>
            </a:r>
            <a:endParaRPr lang="cs-CZ" dirty="0">
              <a:latin typeface="Courier New" pitchFamily="49" charset="0"/>
            </a:endParaRP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cs-CZ" dirty="0">
                <a:latin typeface="Courier New" pitchFamily="49" charset="0"/>
              </a:rPr>
              <a:t>.L4:                        # </a:t>
            </a:r>
            <a:r>
              <a:rPr lang="cs-CZ" dirty="0" err="1">
                <a:latin typeface="Courier New" pitchFamily="49" charset="0"/>
              </a:rPr>
              <a:t>loop</a:t>
            </a:r>
            <a:r>
              <a:rPr lang="cs-CZ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cs-CZ" dirty="0">
                <a:solidFill>
                  <a:srgbClr val="FF0000"/>
                </a:solidFill>
                <a:latin typeface="Courier New" pitchFamily="49" charset="0"/>
              </a:rPr>
              <a:t>  </a:t>
            </a:r>
            <a:r>
              <a:rPr lang="cs-CZ" dirty="0" err="1">
                <a:solidFill>
                  <a:srgbClr val="FF0000"/>
                </a:solidFill>
                <a:latin typeface="Courier New" pitchFamily="49" charset="0"/>
              </a:rPr>
              <a:t>addl</a:t>
            </a:r>
            <a:r>
              <a:rPr lang="cs-CZ" dirty="0">
                <a:solidFill>
                  <a:srgbClr val="FF0000"/>
                </a:solidFill>
                <a:latin typeface="Courier New" pitchFamily="49" charset="0"/>
              </a:rPr>
              <a:t>    $1, (%rdi,%rax,4) #   z[i]++</a:t>
            </a: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addq</a:t>
            </a:r>
            <a:r>
              <a:rPr lang="cs-CZ" dirty="0">
                <a:latin typeface="Courier New" pitchFamily="49" charset="0"/>
              </a:rPr>
              <a:t>    $1, %</a:t>
            </a:r>
            <a:r>
              <a:rPr lang="cs-CZ" dirty="0" err="1">
                <a:latin typeface="Courier New" pitchFamily="49" charset="0"/>
              </a:rPr>
              <a:t>rax</a:t>
            </a:r>
            <a:r>
              <a:rPr lang="cs-CZ" dirty="0">
                <a:latin typeface="Courier New" pitchFamily="49" charset="0"/>
              </a:rPr>
              <a:t>          #   i++</a:t>
            </a: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cs-CZ" dirty="0">
                <a:latin typeface="Courier New" pitchFamily="49" charset="0"/>
              </a:rPr>
              <a:t>.L3:                        # </a:t>
            </a:r>
            <a:r>
              <a:rPr lang="cs-CZ" dirty="0" err="1">
                <a:latin typeface="Courier New" pitchFamily="49" charset="0"/>
              </a:rPr>
              <a:t>middle</a:t>
            </a:r>
            <a:r>
              <a:rPr lang="cs-CZ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cmpq</a:t>
            </a:r>
            <a:r>
              <a:rPr lang="cs-CZ" dirty="0">
                <a:latin typeface="Courier New" pitchFamily="49" charset="0"/>
              </a:rPr>
              <a:t>    $4, %</a:t>
            </a:r>
            <a:r>
              <a:rPr lang="cs-CZ" dirty="0" err="1">
                <a:latin typeface="Courier New" pitchFamily="49" charset="0"/>
              </a:rPr>
              <a:t>rax</a:t>
            </a:r>
            <a:r>
              <a:rPr lang="cs-CZ" dirty="0">
                <a:latin typeface="Courier New" pitchFamily="49" charset="0"/>
              </a:rPr>
              <a:t>          #   i:4</a:t>
            </a: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jbe</a:t>
            </a:r>
            <a:r>
              <a:rPr lang="cs-CZ" dirty="0">
                <a:latin typeface="Courier New" pitchFamily="49" charset="0"/>
              </a:rPr>
              <a:t>     .L4               #   </a:t>
            </a:r>
            <a:r>
              <a:rPr lang="cs-CZ" dirty="0" err="1">
                <a:latin typeface="Courier New" pitchFamily="49" charset="0"/>
              </a:rPr>
              <a:t>if</a:t>
            </a:r>
            <a:r>
              <a:rPr lang="cs-CZ" dirty="0">
                <a:latin typeface="Courier New" pitchFamily="49" charset="0"/>
              </a:rPr>
              <a:t> i&lt;=4, </a:t>
            </a:r>
            <a:r>
              <a:rPr lang="cs-CZ" dirty="0" err="1">
                <a:latin typeface="Courier New" pitchFamily="49" charset="0"/>
              </a:rPr>
              <a:t>goto</a:t>
            </a:r>
            <a:r>
              <a:rPr lang="cs-CZ" dirty="0">
                <a:latin typeface="Courier New" pitchFamily="49" charset="0"/>
              </a:rPr>
              <a:t> </a:t>
            </a:r>
            <a:r>
              <a:rPr lang="cs-CZ" dirty="0" err="1">
                <a:latin typeface="Courier New" pitchFamily="49" charset="0"/>
              </a:rPr>
              <a:t>loop</a:t>
            </a:r>
            <a:endParaRPr lang="cs-CZ" dirty="0">
              <a:latin typeface="Courier New" pitchFamily="49" charset="0"/>
            </a:endParaRPr>
          </a:p>
          <a:p>
            <a:pPr eaLnBrk="0" hangingPunct="0">
              <a:tabLst>
                <a:tab pos="342900" algn="l"/>
                <a:tab pos="1147763" algn="l"/>
                <a:tab pos="3657600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retq</a:t>
            </a:r>
            <a:endParaRPr lang="cs-CZ" dirty="0">
              <a:latin typeface="Courier New" pitchFamily="49" charset="0"/>
            </a:endParaRPr>
          </a:p>
        </p:txBody>
      </p:sp>
      <p:cxnSp>
        <p:nvCxnSpPr>
          <p:cNvPr id="3" name="Straight Arrow Connector 2"/>
          <p:cNvCxnSpPr/>
          <p:nvPr/>
        </p:nvCxnSpPr>
        <p:spPr bwMode="auto">
          <a:xfrm>
            <a:off x="1828800" y="4869730"/>
            <a:ext cx="882824" cy="0"/>
          </a:xfrm>
          <a:prstGeom prst="straightConnector1">
            <a:avLst/>
          </a:prstGeom>
          <a:noFill/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692FB-CDF4-4E33-9E03-2D814BDAC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+ 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z -&gt; %</a:t>
            </a:r>
            <a:r>
              <a:rPr lang="en-US" dirty="0" err="1">
                <a:latin typeface="Courier New" pitchFamily="49" charset="0"/>
              </a:rPr>
              <a:t>rdi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i</a:t>
            </a:r>
            <a:r>
              <a:rPr lang="en-US" dirty="0">
                <a:latin typeface="Courier New" pitchFamily="49" charset="0"/>
              </a:rPr>
              <a:t> -&gt; %</a:t>
            </a:r>
            <a:r>
              <a:rPr lang="en-US" dirty="0" err="1">
                <a:latin typeface="Courier New" pitchFamily="49" charset="0"/>
              </a:rPr>
              <a:t>rax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(%rdi,%rax,4) #</a:t>
            </a:r>
            <a:r>
              <a:rPr lang="en-US" dirty="0">
                <a:latin typeface="Courier New" pitchFamily="49" charset="0"/>
              </a:rPr>
              <a:t>Source:</a:t>
            </a:r>
            <a:r>
              <a:rPr lang="cs-CZ" dirty="0">
                <a:latin typeface="Courier New" pitchFamily="49" charset="0"/>
              </a:rPr>
              <a:t> z[i]++</a:t>
            </a:r>
            <a:r>
              <a:rPr lang="en-US" dirty="0">
                <a:latin typeface="Courier New" pitchFamily="49" charset="0"/>
              </a:rPr>
              <a:t> (int z[])</a:t>
            </a:r>
          </a:p>
          <a:p>
            <a:pPr marL="0" indent="0">
              <a:buNone/>
            </a:pPr>
            <a:endParaRPr lang="en-US" dirty="0">
              <a:latin typeface="Courier New" pitchFamily="49" charset="0"/>
            </a:endParaRPr>
          </a:p>
          <a:p>
            <a:r>
              <a:rPr lang="en-US" dirty="0"/>
              <a:t>What changes if z is instead an array of:</a:t>
            </a:r>
          </a:p>
          <a:p>
            <a:pPr lvl="1"/>
            <a:r>
              <a:rPr lang="en-US" dirty="0"/>
              <a:t>short</a:t>
            </a:r>
          </a:p>
          <a:p>
            <a:pPr lvl="1"/>
            <a:r>
              <a:rPr lang="en-US" dirty="0"/>
              <a:t>char</a:t>
            </a:r>
          </a:p>
          <a:p>
            <a:pPr lvl="1"/>
            <a:r>
              <a:rPr lang="en-US" dirty="0"/>
              <a:t>bool</a:t>
            </a:r>
          </a:p>
          <a:p>
            <a:pPr lvl="1"/>
            <a:r>
              <a:rPr lang="en-US" dirty="0"/>
              <a:t>char*</a:t>
            </a:r>
          </a:p>
          <a:p>
            <a:pPr lvl="1"/>
            <a:r>
              <a:rPr lang="en-US" dirty="0"/>
              <a:t>unsigned int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08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A534-9797-43C0-B021-8BB3CEC1F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Administriva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7D3B1-4004-4927-AF0E-3AA80B3F6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Bomb Lab</a:t>
            </a:r>
          </a:p>
          <a:p>
            <a:pPr lvl="1"/>
            <a:r>
              <a:rPr lang="en-US" dirty="0"/>
              <a:t>Due on Wednesday by end-of-day</a:t>
            </a:r>
          </a:p>
          <a:p>
            <a:pPr lvl="1"/>
            <a:r>
              <a:rPr lang="en-US" dirty="0"/>
              <a:t>Start now if you haven’t yet!!</a:t>
            </a:r>
          </a:p>
          <a:p>
            <a:pPr lvl="1"/>
            <a:r>
              <a:rPr lang="en-US" dirty="0"/>
              <a:t>Remember, it’s tricky, but not trying to trick you</a:t>
            </a:r>
          </a:p>
          <a:p>
            <a:pPr lvl="2"/>
            <a:r>
              <a:rPr lang="en-US" dirty="0"/>
              <a:t>You can trust function names to roughly do what they say</a:t>
            </a:r>
          </a:p>
          <a:p>
            <a:pPr lvl="1"/>
            <a:r>
              <a:rPr lang="en-US" dirty="0"/>
              <a:t>Piazza has a pinned post linking to GDB tutorials</a:t>
            </a:r>
          </a:p>
          <a:p>
            <a:endParaRPr lang="en-US" dirty="0"/>
          </a:p>
          <a:p>
            <a:r>
              <a:rPr lang="en-US" dirty="0"/>
              <a:t>Homework 3 should come out today</a:t>
            </a:r>
          </a:p>
          <a:p>
            <a:r>
              <a:rPr lang="en-US" dirty="0"/>
              <a:t>Attack Lab comes out on Wednesday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752B42-7947-4597-94C5-872EB1478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885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+ 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z -&gt; %</a:t>
            </a:r>
            <a:r>
              <a:rPr lang="en-US" dirty="0" err="1">
                <a:latin typeface="Courier New" pitchFamily="49" charset="0"/>
              </a:rPr>
              <a:t>rdi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i</a:t>
            </a:r>
            <a:r>
              <a:rPr lang="en-US" dirty="0">
                <a:latin typeface="Courier New" pitchFamily="49" charset="0"/>
              </a:rPr>
              <a:t> -&gt; %</a:t>
            </a:r>
            <a:r>
              <a:rPr lang="en-US" dirty="0" err="1">
                <a:latin typeface="Courier New" pitchFamily="49" charset="0"/>
              </a:rPr>
              <a:t>rax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(%rdi,%rax,4)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#</a:t>
            </a:r>
            <a:r>
              <a:rPr lang="en-US" dirty="0">
                <a:latin typeface="Courier New" pitchFamily="49" charset="0"/>
              </a:rPr>
              <a:t>Source:</a:t>
            </a:r>
            <a:r>
              <a:rPr lang="cs-CZ" dirty="0">
                <a:latin typeface="Courier New" pitchFamily="49" charset="0"/>
              </a:rPr>
              <a:t> z[i]++</a:t>
            </a:r>
            <a:r>
              <a:rPr lang="en-US" dirty="0">
                <a:latin typeface="Courier New" pitchFamily="49" charset="0"/>
              </a:rPr>
              <a:t> (int z[])</a:t>
            </a:r>
          </a:p>
          <a:p>
            <a:pPr marL="0" indent="0">
              <a:buNone/>
            </a:pPr>
            <a:endParaRPr lang="en-US" dirty="0">
              <a:latin typeface="Courier New" pitchFamily="49" charset="0"/>
            </a:endParaRPr>
          </a:p>
          <a:p>
            <a:r>
              <a:rPr lang="en-US" dirty="0"/>
              <a:t>What changes if z is instead an array of:</a:t>
            </a:r>
          </a:p>
          <a:p>
            <a:pPr lvl="1"/>
            <a:r>
              <a:rPr lang="en-US" dirty="0"/>
              <a:t>short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2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char</a:t>
            </a:r>
          </a:p>
          <a:p>
            <a:pPr lvl="1"/>
            <a:r>
              <a:rPr lang="en-US" dirty="0"/>
              <a:t>bool</a:t>
            </a:r>
          </a:p>
          <a:p>
            <a:pPr lvl="1"/>
            <a:r>
              <a:rPr lang="en-US" dirty="0"/>
              <a:t>char*</a:t>
            </a:r>
          </a:p>
          <a:p>
            <a:pPr lvl="1"/>
            <a:r>
              <a:rPr lang="en-US" dirty="0"/>
              <a:t>unsigned int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688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+ 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z -&gt; %</a:t>
            </a:r>
            <a:r>
              <a:rPr lang="en-US" dirty="0" err="1">
                <a:latin typeface="Courier New" pitchFamily="49" charset="0"/>
              </a:rPr>
              <a:t>rdi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i</a:t>
            </a:r>
            <a:r>
              <a:rPr lang="en-US" dirty="0">
                <a:latin typeface="Courier New" pitchFamily="49" charset="0"/>
              </a:rPr>
              <a:t> -&gt; %</a:t>
            </a:r>
            <a:r>
              <a:rPr lang="en-US" dirty="0" err="1">
                <a:latin typeface="Courier New" pitchFamily="49" charset="0"/>
              </a:rPr>
              <a:t>rax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(%rdi,%rax,4)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#</a:t>
            </a:r>
            <a:r>
              <a:rPr lang="en-US" dirty="0">
                <a:latin typeface="Courier New" pitchFamily="49" charset="0"/>
              </a:rPr>
              <a:t>Source:</a:t>
            </a:r>
            <a:r>
              <a:rPr lang="cs-CZ" dirty="0">
                <a:latin typeface="Courier New" pitchFamily="49" charset="0"/>
              </a:rPr>
              <a:t> z[i]++</a:t>
            </a:r>
            <a:r>
              <a:rPr lang="en-US" dirty="0">
                <a:latin typeface="Courier New" pitchFamily="49" charset="0"/>
              </a:rPr>
              <a:t> (int z[])</a:t>
            </a:r>
          </a:p>
          <a:p>
            <a:pPr marL="0" indent="0">
              <a:buNone/>
            </a:pPr>
            <a:endParaRPr lang="en-US" dirty="0">
              <a:latin typeface="Courier New" pitchFamily="49" charset="0"/>
            </a:endParaRPr>
          </a:p>
          <a:p>
            <a:r>
              <a:rPr lang="en-US" dirty="0"/>
              <a:t>What changes if z is instead an array of:</a:t>
            </a:r>
          </a:p>
          <a:p>
            <a:pPr lvl="1"/>
            <a:r>
              <a:rPr lang="en-US" dirty="0"/>
              <a:t>short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2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char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1</a:t>
            </a:r>
            <a:r>
              <a:rPr lang="cs-CZ" dirty="0">
                <a:latin typeface="Courier New" pitchFamily="49" charset="0"/>
              </a:rPr>
              <a:t>) </a:t>
            </a:r>
            <a:endParaRPr lang="en-US" dirty="0"/>
          </a:p>
          <a:p>
            <a:pPr lvl="1"/>
            <a:r>
              <a:rPr lang="en-US" dirty="0"/>
              <a:t>bool</a:t>
            </a:r>
          </a:p>
          <a:p>
            <a:pPr lvl="1"/>
            <a:r>
              <a:rPr lang="en-US" dirty="0"/>
              <a:t>char*</a:t>
            </a:r>
          </a:p>
          <a:p>
            <a:pPr lvl="1"/>
            <a:r>
              <a:rPr lang="en-US" dirty="0"/>
              <a:t>unsigned int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1435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+ 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z -&gt; %</a:t>
            </a:r>
            <a:r>
              <a:rPr lang="en-US" dirty="0" err="1">
                <a:latin typeface="Courier New" pitchFamily="49" charset="0"/>
              </a:rPr>
              <a:t>rdi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i</a:t>
            </a:r>
            <a:r>
              <a:rPr lang="en-US" dirty="0">
                <a:latin typeface="Courier New" pitchFamily="49" charset="0"/>
              </a:rPr>
              <a:t> -&gt; %</a:t>
            </a:r>
            <a:r>
              <a:rPr lang="en-US" dirty="0" err="1">
                <a:latin typeface="Courier New" pitchFamily="49" charset="0"/>
              </a:rPr>
              <a:t>rax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(%rdi,%rax,4)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#</a:t>
            </a:r>
            <a:r>
              <a:rPr lang="en-US" dirty="0">
                <a:latin typeface="Courier New" pitchFamily="49" charset="0"/>
              </a:rPr>
              <a:t>Source:</a:t>
            </a:r>
            <a:r>
              <a:rPr lang="cs-CZ" dirty="0">
                <a:latin typeface="Courier New" pitchFamily="49" charset="0"/>
              </a:rPr>
              <a:t> z[i]++</a:t>
            </a:r>
            <a:r>
              <a:rPr lang="en-US" dirty="0">
                <a:latin typeface="Courier New" pitchFamily="49" charset="0"/>
              </a:rPr>
              <a:t> (int z[])</a:t>
            </a:r>
          </a:p>
          <a:p>
            <a:pPr marL="0" indent="0">
              <a:buNone/>
            </a:pPr>
            <a:endParaRPr lang="en-US" dirty="0">
              <a:latin typeface="Courier New" pitchFamily="49" charset="0"/>
            </a:endParaRPr>
          </a:p>
          <a:p>
            <a:r>
              <a:rPr lang="en-US" dirty="0"/>
              <a:t>What changes if z is instead an array of:</a:t>
            </a:r>
          </a:p>
          <a:p>
            <a:pPr lvl="1"/>
            <a:r>
              <a:rPr lang="en-US" dirty="0"/>
              <a:t>short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2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char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1</a:t>
            </a:r>
            <a:r>
              <a:rPr lang="cs-CZ" dirty="0">
                <a:latin typeface="Courier New" pitchFamily="49" charset="0"/>
              </a:rPr>
              <a:t>) </a:t>
            </a:r>
            <a:endParaRPr lang="en-US" dirty="0"/>
          </a:p>
          <a:p>
            <a:pPr lvl="1"/>
            <a:r>
              <a:rPr lang="en-US" dirty="0"/>
              <a:t>bool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1</a:t>
            </a:r>
            <a:r>
              <a:rPr lang="cs-CZ" dirty="0">
                <a:latin typeface="Courier New" pitchFamily="49" charset="0"/>
              </a:rPr>
              <a:t>) </a:t>
            </a:r>
            <a:endParaRPr lang="en-US" dirty="0"/>
          </a:p>
          <a:p>
            <a:pPr lvl="1"/>
            <a:r>
              <a:rPr lang="en-US" dirty="0"/>
              <a:t>char*</a:t>
            </a:r>
          </a:p>
          <a:p>
            <a:pPr lvl="1"/>
            <a:r>
              <a:rPr lang="en-US" dirty="0"/>
              <a:t>unsigned int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70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+ 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z -&gt; %</a:t>
            </a:r>
            <a:r>
              <a:rPr lang="en-US" dirty="0" err="1">
                <a:latin typeface="Courier New" pitchFamily="49" charset="0"/>
              </a:rPr>
              <a:t>rdi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i</a:t>
            </a:r>
            <a:r>
              <a:rPr lang="en-US" dirty="0">
                <a:latin typeface="Courier New" pitchFamily="49" charset="0"/>
              </a:rPr>
              <a:t> -&gt; %</a:t>
            </a:r>
            <a:r>
              <a:rPr lang="en-US" dirty="0" err="1">
                <a:latin typeface="Courier New" pitchFamily="49" charset="0"/>
              </a:rPr>
              <a:t>rax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(%rdi,%rax,4)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#</a:t>
            </a:r>
            <a:r>
              <a:rPr lang="en-US" dirty="0">
                <a:latin typeface="Courier New" pitchFamily="49" charset="0"/>
              </a:rPr>
              <a:t>Source:</a:t>
            </a:r>
            <a:r>
              <a:rPr lang="cs-CZ" dirty="0">
                <a:latin typeface="Courier New" pitchFamily="49" charset="0"/>
              </a:rPr>
              <a:t> z[i]++</a:t>
            </a:r>
            <a:r>
              <a:rPr lang="en-US" dirty="0">
                <a:latin typeface="Courier New" pitchFamily="49" charset="0"/>
              </a:rPr>
              <a:t> (int z[])</a:t>
            </a:r>
          </a:p>
          <a:p>
            <a:pPr marL="0" indent="0">
              <a:buNone/>
            </a:pPr>
            <a:endParaRPr lang="en-US" dirty="0">
              <a:latin typeface="Courier New" pitchFamily="49" charset="0"/>
            </a:endParaRPr>
          </a:p>
          <a:p>
            <a:r>
              <a:rPr lang="en-US" dirty="0"/>
              <a:t>What changes if z is instead an array of:</a:t>
            </a:r>
          </a:p>
          <a:p>
            <a:pPr lvl="1"/>
            <a:r>
              <a:rPr lang="en-US" dirty="0"/>
              <a:t>short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2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char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1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bool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1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char*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8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unsigned int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3013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+ 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143000"/>
            <a:ext cx="11305363" cy="50292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z -&gt; %</a:t>
            </a:r>
            <a:r>
              <a:rPr lang="en-US" dirty="0" err="1">
                <a:latin typeface="Courier New" pitchFamily="49" charset="0"/>
              </a:rPr>
              <a:t>rdi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i</a:t>
            </a:r>
            <a:r>
              <a:rPr lang="en-US" dirty="0">
                <a:latin typeface="Courier New" pitchFamily="49" charset="0"/>
              </a:rPr>
              <a:t> -&gt; %</a:t>
            </a:r>
            <a:r>
              <a:rPr lang="en-US" dirty="0" err="1">
                <a:latin typeface="Courier New" pitchFamily="49" charset="0"/>
              </a:rPr>
              <a:t>rax</a:t>
            </a:r>
            <a:endParaRPr lang="en-US" dirty="0">
              <a:latin typeface="Courier New" pitchFamily="49" charset="0"/>
            </a:endParaRPr>
          </a:p>
          <a:p>
            <a:pPr marL="0" indent="0">
              <a:buNone/>
            </a:pP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(%rdi,%rax,4)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#</a:t>
            </a:r>
            <a:r>
              <a:rPr lang="en-US" dirty="0">
                <a:latin typeface="Courier New" pitchFamily="49" charset="0"/>
              </a:rPr>
              <a:t>Source:</a:t>
            </a:r>
            <a:r>
              <a:rPr lang="cs-CZ" dirty="0">
                <a:latin typeface="Courier New" pitchFamily="49" charset="0"/>
              </a:rPr>
              <a:t> z[i]++</a:t>
            </a:r>
            <a:r>
              <a:rPr lang="en-US" dirty="0">
                <a:latin typeface="Courier New" pitchFamily="49" charset="0"/>
              </a:rPr>
              <a:t> (int z[])</a:t>
            </a:r>
          </a:p>
          <a:p>
            <a:pPr marL="0" indent="0">
              <a:buNone/>
            </a:pPr>
            <a:endParaRPr lang="en-US" dirty="0">
              <a:latin typeface="Courier New" pitchFamily="49" charset="0"/>
            </a:endParaRPr>
          </a:p>
          <a:p>
            <a:r>
              <a:rPr lang="en-US" dirty="0"/>
              <a:t>What changes if z is instead an array of:</a:t>
            </a:r>
          </a:p>
          <a:p>
            <a:pPr lvl="1"/>
            <a:r>
              <a:rPr lang="en-US" dirty="0"/>
              <a:t>short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2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char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1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bool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1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char*		</a:t>
            </a:r>
            <a:r>
              <a:rPr lang="cs-CZ" dirty="0">
                <a:latin typeface="Courier New" pitchFamily="49" charset="0"/>
              </a:rPr>
              <a:t> addl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cs-CZ" dirty="0">
                <a:latin typeface="Courier New" pitchFamily="49" charset="0"/>
              </a:rPr>
              <a:t>$1, (%rdi,%rax,</a:t>
            </a:r>
            <a:r>
              <a:rPr lang="en-US" dirty="0">
                <a:latin typeface="Courier New" pitchFamily="49" charset="0"/>
              </a:rPr>
              <a:t>8</a:t>
            </a:r>
            <a:r>
              <a:rPr lang="cs-CZ" dirty="0">
                <a:latin typeface="Courier New" pitchFamily="49" charset="0"/>
              </a:rPr>
              <a:t>)</a:t>
            </a:r>
            <a:endParaRPr lang="en-US" dirty="0"/>
          </a:p>
          <a:p>
            <a:pPr lvl="1"/>
            <a:r>
              <a:rPr lang="en-US" dirty="0"/>
              <a:t>unsigned int	 Nothing. Still 4 bytes. add works the same on sign/unsigned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87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5" y="685800"/>
            <a:ext cx="10972798" cy="54864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/>
              <a:t>Pointers</a:t>
            </a:r>
          </a:p>
          <a:p>
            <a:pPr lvl="1"/>
            <a:endParaRPr lang="en-US" dirty="0"/>
          </a:p>
          <a:p>
            <a:r>
              <a:rPr lang="en-US" dirty="0"/>
              <a:t>One-dimensional Arrays</a:t>
            </a:r>
          </a:p>
          <a:p>
            <a:r>
              <a:rPr lang="en-US" b="1" dirty="0"/>
              <a:t>Multi-dimensional Arrays</a:t>
            </a:r>
          </a:p>
          <a:p>
            <a:r>
              <a:rPr lang="en-US" dirty="0"/>
              <a:t>Multi-level Arrays</a:t>
            </a:r>
          </a:p>
          <a:p>
            <a:pPr lvl="1"/>
            <a:endParaRPr lang="en-US" dirty="0"/>
          </a:p>
          <a:p>
            <a:r>
              <a:rPr lang="en-US" dirty="0"/>
              <a:t>Struct Layout</a:t>
            </a:r>
          </a:p>
          <a:p>
            <a:r>
              <a:rPr lang="en-US" dirty="0"/>
              <a:t>Struct Padding and Alignment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1690261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Multidimensional (Nested) </a:t>
            </a:r>
            <a:r>
              <a:rPr lang="en-US" dirty="0">
                <a:latin typeface="Calibri" pitchFamily="-96" charset="0"/>
              </a:rPr>
              <a:t>Array Example</a:t>
            </a:r>
          </a:p>
        </p:txBody>
      </p:sp>
      <p:sp>
        <p:nvSpPr>
          <p:cNvPr id="308227" name="Rectangle 3"/>
          <p:cNvSpPr>
            <a:spLocks noGrp="1" noChangeArrowheads="1"/>
          </p:cNvSpPr>
          <p:nvPr>
            <p:ph idx="1"/>
          </p:nvPr>
        </p:nvSpPr>
        <p:spPr>
          <a:xfrm>
            <a:off x="607594" y="3469600"/>
            <a:ext cx="11395515" cy="270260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itchFamily="-96" charset="0"/>
              </a:rPr>
              <a:t>Let’s decipher  “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[4][5]</a:t>
            </a:r>
            <a:r>
              <a:rPr lang="en-US" dirty="0">
                <a:latin typeface="Calibri" pitchFamily="-96" charset="0"/>
              </a:rPr>
              <a:t>”</a:t>
            </a:r>
          </a:p>
          <a:p>
            <a:pPr marL="457200" lvl="1" indent="0">
              <a:buNone/>
            </a:pP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Courier New" pitchFamily="-96" charset="0"/>
              </a:rPr>
              <a:t>int</a:t>
            </a:r>
            <a:r>
              <a:rPr lang="en-US" b="1" dirty="0">
                <a:latin typeface="Courier New" pitchFamily="-96" charset="0"/>
              </a:rPr>
              <a:t> </a:t>
            </a:r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[4]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Courier New" pitchFamily="-96" charset="0"/>
              </a:rPr>
              <a:t>[5]</a:t>
            </a:r>
            <a:r>
              <a:rPr lang="en-US" dirty="0">
                <a:latin typeface="Calibri" pitchFamily="-96" charset="0"/>
              </a:rPr>
              <a:t>: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</a:t>
            </a:r>
            <a:r>
              <a:rPr lang="en-US" b="1" dirty="0"/>
              <a:t> </a:t>
            </a:r>
            <a:r>
              <a:rPr lang="en-US" dirty="0"/>
              <a:t>is an array of </a:t>
            </a:r>
            <a:r>
              <a:rPr lang="en-US" b="1" dirty="0"/>
              <a:t>4</a:t>
            </a:r>
            <a:r>
              <a:rPr lang="en-US" dirty="0"/>
              <a:t> elements, allocated contiguously</a:t>
            </a:r>
          </a:p>
          <a:p>
            <a:pPr marL="457200" lvl="1" indent="0">
              <a:buNone/>
            </a:pPr>
            <a:r>
              <a:rPr lang="en-US" b="1" dirty="0" err="1">
                <a:latin typeface="Courier New" pitchFamily="-96" charset="0"/>
              </a:rPr>
              <a:t>int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Courier New" pitchFamily="-96" charset="0"/>
              </a:rPr>
              <a:t> </a:t>
            </a: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Courier New" pitchFamily="-96" charset="0"/>
              </a:rPr>
              <a:t>ord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  <a:latin typeface="Courier New" pitchFamily="-96" charset="0"/>
              </a:rPr>
              <a:t>[4]</a:t>
            </a:r>
            <a:r>
              <a:rPr lang="en-US" b="1" dirty="0">
                <a:latin typeface="Courier New" pitchFamily="-96" charset="0"/>
              </a:rPr>
              <a:t>[5]</a:t>
            </a:r>
            <a:r>
              <a:rPr lang="en-US" dirty="0">
                <a:latin typeface="Calibri" pitchFamily="-96" charset="0"/>
              </a:rPr>
              <a:t>: </a:t>
            </a:r>
            <a:r>
              <a:rPr lang="en-US" dirty="0"/>
              <a:t>Each element is an array of </a:t>
            </a:r>
            <a:r>
              <a:rPr lang="en-US" b="1" dirty="0"/>
              <a:t>5</a:t>
            </a:r>
            <a:r>
              <a:rPr lang="en-US" dirty="0"/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 err="1"/>
              <a:t>’s</a:t>
            </a:r>
            <a:r>
              <a:rPr lang="en-US" dirty="0"/>
              <a:t>, allocated contiguously</a:t>
            </a:r>
          </a:p>
          <a:p>
            <a:pPr lvl="1"/>
            <a:endParaRPr lang="en-US" dirty="0">
              <a:latin typeface="Calibri" pitchFamily="-96" charset="0"/>
            </a:endParaRPr>
          </a:p>
          <a:p>
            <a:r>
              <a:rPr lang="en-US" dirty="0">
                <a:latin typeface="Calibri" pitchFamily="-96" charset="0"/>
              </a:rPr>
              <a:t>“Row-Major” ordering of all elements guaranteed</a:t>
            </a:r>
          </a:p>
          <a:p>
            <a:pPr lvl="1"/>
            <a:r>
              <a:rPr lang="en-US" dirty="0">
                <a:latin typeface="Calibri" pitchFamily="-96" charset="0"/>
              </a:rPr>
              <a:t>Entire row (all columns in it) will be placed in memory before the next row starts</a:t>
            </a:r>
          </a:p>
        </p:txBody>
      </p:sp>
      <p:sp>
        <p:nvSpPr>
          <p:cNvPr id="76803" name="Rectangle 4"/>
          <p:cNvSpPr>
            <a:spLocks noChangeArrowheads="1"/>
          </p:cNvSpPr>
          <p:nvPr/>
        </p:nvSpPr>
        <p:spPr bwMode="auto">
          <a:xfrm>
            <a:off x="759029" y="1124744"/>
            <a:ext cx="3431364" cy="1751762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b="1" dirty="0">
                <a:latin typeface="Courier New" pitchFamily="-96" charset="0"/>
              </a:rPr>
              <a:t>int </a:t>
            </a:r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[4][5] =</a:t>
            </a:r>
          </a:p>
          <a:p>
            <a:pPr eaLnBrk="0" hangingPunct="0"/>
            <a:r>
              <a:rPr lang="en-US" b="1" dirty="0">
                <a:latin typeface="Courier New" pitchFamily="-96" charset="0"/>
              </a:rPr>
              <a:t>  /* 4 rows, 5 cols */ </a:t>
            </a:r>
          </a:p>
          <a:p>
            <a:pPr eaLnBrk="0" hangingPunct="0"/>
            <a:r>
              <a:rPr lang="en-US" b="1" dirty="0">
                <a:latin typeface="Courier New" pitchFamily="-96" charset="0"/>
              </a:rPr>
              <a:t>  {{1, 5, 2, 0, 6 },</a:t>
            </a:r>
          </a:p>
          <a:p>
            <a:pPr eaLnBrk="0" hangingPunct="0"/>
            <a:r>
              <a:rPr lang="en-US" b="1" dirty="0">
                <a:latin typeface="Courier New" pitchFamily="-96" charset="0"/>
              </a:rPr>
              <a:t>   {1, 5, 2, 1, 3 },</a:t>
            </a:r>
          </a:p>
          <a:p>
            <a:pPr eaLnBrk="0" hangingPunct="0"/>
            <a:r>
              <a:rPr lang="en-US" b="1" dirty="0">
                <a:latin typeface="Courier New" pitchFamily="-96" charset="0"/>
              </a:rPr>
              <a:t>   {1, 5, 2, 1, 7 },</a:t>
            </a:r>
          </a:p>
          <a:p>
            <a:pPr eaLnBrk="0" hangingPunct="0"/>
            <a:r>
              <a:rPr lang="en-US" b="1" dirty="0">
                <a:latin typeface="Courier New" pitchFamily="-96" charset="0"/>
              </a:rPr>
              <a:t>   {1, 5, 2, 2, 1 }};</a:t>
            </a:r>
          </a:p>
        </p:txBody>
      </p:sp>
      <p:sp>
        <p:nvSpPr>
          <p:cNvPr id="76804" name="Text Box 6"/>
          <p:cNvSpPr txBox="1">
            <a:spLocks noChangeArrowheads="1"/>
          </p:cNvSpPr>
          <p:nvPr/>
        </p:nvSpPr>
        <p:spPr bwMode="auto">
          <a:xfrm>
            <a:off x="4882538" y="992513"/>
            <a:ext cx="2217744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[4][5];</a:t>
            </a:r>
          </a:p>
        </p:txBody>
      </p:sp>
      <p:sp>
        <p:nvSpPr>
          <p:cNvPr id="308232" name="Line 8"/>
          <p:cNvSpPr>
            <a:spLocks noChangeShapeType="1"/>
          </p:cNvSpPr>
          <p:nvPr/>
        </p:nvSpPr>
        <p:spPr bwMode="auto">
          <a:xfrm flipV="1">
            <a:off x="5119082" y="2148572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8233" name="Text Box 9"/>
          <p:cNvSpPr txBox="1">
            <a:spLocks noChangeArrowheads="1"/>
          </p:cNvSpPr>
          <p:nvPr/>
        </p:nvSpPr>
        <p:spPr bwMode="auto">
          <a:xfrm>
            <a:off x="4890482" y="2300972"/>
            <a:ext cx="458788" cy="3667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>
                <a:latin typeface="Courier New" pitchFamily="-96" charset="0"/>
              </a:rPr>
              <a:t>76</a:t>
            </a:r>
          </a:p>
        </p:txBody>
      </p:sp>
      <p:sp>
        <p:nvSpPr>
          <p:cNvPr id="308234" name="Line 10"/>
          <p:cNvSpPr>
            <a:spLocks noChangeShapeType="1"/>
          </p:cNvSpPr>
          <p:nvPr/>
        </p:nvSpPr>
        <p:spPr bwMode="auto">
          <a:xfrm flipV="1">
            <a:off x="6643082" y="2148572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8235" name="Text Box 11"/>
          <p:cNvSpPr txBox="1">
            <a:spLocks noChangeArrowheads="1"/>
          </p:cNvSpPr>
          <p:nvPr/>
        </p:nvSpPr>
        <p:spPr bwMode="auto">
          <a:xfrm>
            <a:off x="6414482" y="2300972"/>
            <a:ext cx="458788" cy="3667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>
                <a:latin typeface="Courier New" pitchFamily="-96" charset="0"/>
              </a:rPr>
              <a:t>96</a:t>
            </a:r>
          </a:p>
        </p:txBody>
      </p:sp>
      <p:sp>
        <p:nvSpPr>
          <p:cNvPr id="308236" name="Line 12"/>
          <p:cNvSpPr>
            <a:spLocks noChangeShapeType="1"/>
          </p:cNvSpPr>
          <p:nvPr/>
        </p:nvSpPr>
        <p:spPr bwMode="auto">
          <a:xfrm flipV="1">
            <a:off x="8167082" y="2148572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8237" name="Text Box 13"/>
          <p:cNvSpPr txBox="1">
            <a:spLocks noChangeArrowheads="1"/>
          </p:cNvSpPr>
          <p:nvPr/>
        </p:nvSpPr>
        <p:spPr bwMode="auto">
          <a:xfrm>
            <a:off x="7870220" y="2300972"/>
            <a:ext cx="595312" cy="3667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>
                <a:latin typeface="Courier New" pitchFamily="-96" charset="0"/>
              </a:rPr>
              <a:t>116</a:t>
            </a:r>
          </a:p>
        </p:txBody>
      </p:sp>
      <p:sp>
        <p:nvSpPr>
          <p:cNvPr id="308238" name="Line 14"/>
          <p:cNvSpPr>
            <a:spLocks noChangeShapeType="1"/>
          </p:cNvSpPr>
          <p:nvPr/>
        </p:nvSpPr>
        <p:spPr bwMode="auto">
          <a:xfrm flipV="1">
            <a:off x="9691082" y="2148572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8239" name="Text Box 15"/>
          <p:cNvSpPr txBox="1">
            <a:spLocks noChangeArrowheads="1"/>
          </p:cNvSpPr>
          <p:nvPr/>
        </p:nvSpPr>
        <p:spPr bwMode="auto">
          <a:xfrm>
            <a:off x="9394220" y="2300972"/>
            <a:ext cx="595312" cy="3667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>
                <a:latin typeface="Courier New" pitchFamily="-96" charset="0"/>
              </a:rPr>
              <a:t>136</a:t>
            </a:r>
          </a:p>
        </p:txBody>
      </p:sp>
      <p:sp>
        <p:nvSpPr>
          <p:cNvPr id="308240" name="Line 16"/>
          <p:cNvSpPr>
            <a:spLocks noChangeShapeType="1"/>
          </p:cNvSpPr>
          <p:nvPr/>
        </p:nvSpPr>
        <p:spPr bwMode="auto">
          <a:xfrm flipV="1">
            <a:off x="11215082" y="2148572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8241" name="Text Box 17"/>
          <p:cNvSpPr txBox="1">
            <a:spLocks noChangeArrowheads="1"/>
          </p:cNvSpPr>
          <p:nvPr/>
        </p:nvSpPr>
        <p:spPr bwMode="auto">
          <a:xfrm>
            <a:off x="10918220" y="2300972"/>
            <a:ext cx="595312" cy="3667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>
                <a:latin typeface="Courier New" pitchFamily="-96" charset="0"/>
              </a:rPr>
              <a:t>156</a:t>
            </a:r>
          </a:p>
        </p:txBody>
      </p:sp>
      <p:grpSp>
        <p:nvGrpSpPr>
          <p:cNvPr id="5" name="Group 19"/>
          <p:cNvGrpSpPr>
            <a:grpSpLocks/>
          </p:cNvGrpSpPr>
          <p:nvPr/>
        </p:nvGrpSpPr>
        <p:grpSpPr bwMode="auto">
          <a:xfrm>
            <a:off x="5119082" y="1386572"/>
            <a:ext cx="1524000" cy="762000"/>
            <a:chOff x="816" y="2640"/>
            <a:chExt cx="960" cy="480"/>
          </a:xfrm>
        </p:grpSpPr>
        <p:sp>
          <p:nvSpPr>
            <p:cNvPr id="76838" name="Rectangle 20"/>
            <p:cNvSpPr>
              <a:spLocks noChangeArrowheads="1"/>
            </p:cNvSpPr>
            <p:nvPr/>
          </p:nvSpPr>
          <p:spPr bwMode="auto">
            <a:xfrm>
              <a:off x="816" y="2640"/>
              <a:ext cx="192" cy="480"/>
            </a:xfrm>
            <a:prstGeom prst="rect">
              <a:avLst/>
            </a:prstGeom>
            <a:solidFill>
              <a:srgbClr val="F1C7C7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1</a:t>
              </a:r>
            </a:p>
          </p:txBody>
        </p:sp>
        <p:sp>
          <p:nvSpPr>
            <p:cNvPr id="76839" name="Rectangle 21"/>
            <p:cNvSpPr>
              <a:spLocks noChangeArrowheads="1"/>
            </p:cNvSpPr>
            <p:nvPr/>
          </p:nvSpPr>
          <p:spPr bwMode="auto">
            <a:xfrm>
              <a:off x="1008" y="2640"/>
              <a:ext cx="192" cy="480"/>
            </a:xfrm>
            <a:prstGeom prst="rect">
              <a:avLst/>
            </a:prstGeom>
            <a:solidFill>
              <a:srgbClr val="F1C7C7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5</a:t>
              </a:r>
            </a:p>
          </p:txBody>
        </p:sp>
        <p:sp>
          <p:nvSpPr>
            <p:cNvPr id="76840" name="Rectangle 22"/>
            <p:cNvSpPr>
              <a:spLocks noChangeArrowheads="1"/>
            </p:cNvSpPr>
            <p:nvPr/>
          </p:nvSpPr>
          <p:spPr bwMode="auto">
            <a:xfrm>
              <a:off x="1200" y="2640"/>
              <a:ext cx="192" cy="480"/>
            </a:xfrm>
            <a:prstGeom prst="rect">
              <a:avLst/>
            </a:prstGeom>
            <a:solidFill>
              <a:srgbClr val="F1C7C7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2</a:t>
              </a:r>
            </a:p>
          </p:txBody>
        </p:sp>
        <p:sp>
          <p:nvSpPr>
            <p:cNvPr id="76841" name="Rectangle 23"/>
            <p:cNvSpPr>
              <a:spLocks noChangeArrowheads="1"/>
            </p:cNvSpPr>
            <p:nvPr/>
          </p:nvSpPr>
          <p:spPr bwMode="auto">
            <a:xfrm>
              <a:off x="1392" y="2640"/>
              <a:ext cx="192" cy="480"/>
            </a:xfrm>
            <a:prstGeom prst="rect">
              <a:avLst/>
            </a:prstGeom>
            <a:solidFill>
              <a:srgbClr val="F1C7C7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0</a:t>
              </a:r>
            </a:p>
          </p:txBody>
        </p:sp>
        <p:sp>
          <p:nvSpPr>
            <p:cNvPr id="76842" name="Rectangle 24"/>
            <p:cNvSpPr>
              <a:spLocks noChangeArrowheads="1"/>
            </p:cNvSpPr>
            <p:nvPr/>
          </p:nvSpPr>
          <p:spPr bwMode="auto">
            <a:xfrm>
              <a:off x="1584" y="2640"/>
              <a:ext cx="192" cy="480"/>
            </a:xfrm>
            <a:prstGeom prst="rect">
              <a:avLst/>
            </a:prstGeom>
            <a:solidFill>
              <a:srgbClr val="F1C7C7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6</a:t>
              </a:r>
            </a:p>
          </p:txBody>
        </p:sp>
      </p:grpSp>
      <p:grpSp>
        <p:nvGrpSpPr>
          <p:cNvPr id="6" name="Group 25"/>
          <p:cNvGrpSpPr>
            <a:grpSpLocks/>
          </p:cNvGrpSpPr>
          <p:nvPr/>
        </p:nvGrpSpPr>
        <p:grpSpPr bwMode="auto">
          <a:xfrm>
            <a:off x="6643082" y="1386572"/>
            <a:ext cx="1524000" cy="762000"/>
            <a:chOff x="816" y="2640"/>
            <a:chExt cx="960" cy="480"/>
          </a:xfrm>
        </p:grpSpPr>
        <p:sp>
          <p:nvSpPr>
            <p:cNvPr id="76833" name="Rectangle 26"/>
            <p:cNvSpPr>
              <a:spLocks noChangeArrowheads="1"/>
            </p:cNvSpPr>
            <p:nvPr/>
          </p:nvSpPr>
          <p:spPr bwMode="auto">
            <a:xfrm>
              <a:off x="816" y="2640"/>
              <a:ext cx="192" cy="48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1</a:t>
              </a:r>
            </a:p>
          </p:txBody>
        </p:sp>
        <p:sp>
          <p:nvSpPr>
            <p:cNvPr id="76834" name="Rectangle 27"/>
            <p:cNvSpPr>
              <a:spLocks noChangeArrowheads="1"/>
            </p:cNvSpPr>
            <p:nvPr/>
          </p:nvSpPr>
          <p:spPr bwMode="auto">
            <a:xfrm>
              <a:off x="1008" y="2640"/>
              <a:ext cx="192" cy="48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dirty="0">
                  <a:latin typeface="Courier New" pitchFamily="-96" charset="0"/>
                </a:rPr>
                <a:t>5</a:t>
              </a:r>
            </a:p>
          </p:txBody>
        </p:sp>
        <p:sp>
          <p:nvSpPr>
            <p:cNvPr id="76835" name="Rectangle 28"/>
            <p:cNvSpPr>
              <a:spLocks noChangeArrowheads="1"/>
            </p:cNvSpPr>
            <p:nvPr/>
          </p:nvSpPr>
          <p:spPr bwMode="auto">
            <a:xfrm>
              <a:off x="1200" y="2640"/>
              <a:ext cx="192" cy="48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2</a:t>
              </a:r>
            </a:p>
          </p:txBody>
        </p:sp>
        <p:sp>
          <p:nvSpPr>
            <p:cNvPr id="76836" name="Rectangle 29"/>
            <p:cNvSpPr>
              <a:spLocks noChangeArrowheads="1"/>
            </p:cNvSpPr>
            <p:nvPr/>
          </p:nvSpPr>
          <p:spPr bwMode="auto">
            <a:xfrm>
              <a:off x="1392" y="2640"/>
              <a:ext cx="192" cy="48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1</a:t>
              </a:r>
            </a:p>
          </p:txBody>
        </p:sp>
        <p:sp>
          <p:nvSpPr>
            <p:cNvPr id="76837" name="Rectangle 30"/>
            <p:cNvSpPr>
              <a:spLocks noChangeArrowheads="1"/>
            </p:cNvSpPr>
            <p:nvPr/>
          </p:nvSpPr>
          <p:spPr bwMode="auto">
            <a:xfrm>
              <a:off x="1584" y="2640"/>
              <a:ext cx="192" cy="480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3</a:t>
              </a:r>
            </a:p>
          </p:txBody>
        </p:sp>
      </p:grpSp>
      <p:grpSp>
        <p:nvGrpSpPr>
          <p:cNvPr id="7" name="Group 31"/>
          <p:cNvGrpSpPr>
            <a:grpSpLocks/>
          </p:cNvGrpSpPr>
          <p:nvPr/>
        </p:nvGrpSpPr>
        <p:grpSpPr bwMode="auto">
          <a:xfrm>
            <a:off x="8167082" y="1386572"/>
            <a:ext cx="1524000" cy="762000"/>
            <a:chOff x="816" y="2640"/>
            <a:chExt cx="960" cy="480"/>
          </a:xfrm>
        </p:grpSpPr>
        <p:sp>
          <p:nvSpPr>
            <p:cNvPr id="308256" name="Rectangle 32"/>
            <p:cNvSpPr>
              <a:spLocks noChangeArrowheads="1"/>
            </p:cNvSpPr>
            <p:nvPr/>
          </p:nvSpPr>
          <p:spPr bwMode="auto">
            <a:xfrm>
              <a:off x="816" y="2640"/>
              <a:ext cx="192" cy="4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r>
                <a:rPr lang="en-US">
                  <a:latin typeface="Courier New" pitchFamily="49" charset="0"/>
                </a:rPr>
                <a:t>1</a:t>
              </a:r>
            </a:p>
          </p:txBody>
        </p:sp>
        <p:sp>
          <p:nvSpPr>
            <p:cNvPr id="308257" name="Rectangle 33"/>
            <p:cNvSpPr>
              <a:spLocks noChangeArrowheads="1"/>
            </p:cNvSpPr>
            <p:nvPr/>
          </p:nvSpPr>
          <p:spPr bwMode="auto">
            <a:xfrm>
              <a:off x="1008" y="2640"/>
              <a:ext cx="192" cy="4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r>
                <a:rPr lang="en-US">
                  <a:latin typeface="Courier New" pitchFamily="49" charset="0"/>
                </a:rPr>
                <a:t>5</a:t>
              </a:r>
            </a:p>
          </p:txBody>
        </p:sp>
        <p:sp>
          <p:nvSpPr>
            <p:cNvPr id="308258" name="Rectangle 34"/>
            <p:cNvSpPr>
              <a:spLocks noChangeArrowheads="1"/>
            </p:cNvSpPr>
            <p:nvPr/>
          </p:nvSpPr>
          <p:spPr bwMode="auto">
            <a:xfrm>
              <a:off x="1200" y="2640"/>
              <a:ext cx="192" cy="4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r>
                <a:rPr lang="en-US">
                  <a:latin typeface="Courier New" pitchFamily="49" charset="0"/>
                </a:rPr>
                <a:t>2</a:t>
              </a:r>
            </a:p>
          </p:txBody>
        </p:sp>
        <p:sp>
          <p:nvSpPr>
            <p:cNvPr id="308259" name="Rectangle 35"/>
            <p:cNvSpPr>
              <a:spLocks noChangeArrowheads="1"/>
            </p:cNvSpPr>
            <p:nvPr/>
          </p:nvSpPr>
          <p:spPr bwMode="auto">
            <a:xfrm>
              <a:off x="1392" y="2640"/>
              <a:ext cx="192" cy="4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r>
                <a:rPr lang="en-US">
                  <a:latin typeface="Courier New" pitchFamily="49" charset="0"/>
                </a:rPr>
                <a:t>1</a:t>
              </a:r>
            </a:p>
          </p:txBody>
        </p:sp>
        <p:sp>
          <p:nvSpPr>
            <p:cNvPr id="308260" name="Rectangle 36"/>
            <p:cNvSpPr>
              <a:spLocks noChangeArrowheads="1"/>
            </p:cNvSpPr>
            <p:nvPr/>
          </p:nvSpPr>
          <p:spPr bwMode="auto">
            <a:xfrm>
              <a:off x="1584" y="2640"/>
              <a:ext cx="192" cy="4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r>
                <a:rPr lang="en-US">
                  <a:latin typeface="Courier New" pitchFamily="49" charset="0"/>
                </a:rPr>
                <a:t>7</a:t>
              </a:r>
            </a:p>
          </p:txBody>
        </p:sp>
      </p:grpSp>
      <p:grpSp>
        <p:nvGrpSpPr>
          <p:cNvPr id="8" name="Group 37"/>
          <p:cNvGrpSpPr>
            <a:grpSpLocks/>
          </p:cNvGrpSpPr>
          <p:nvPr/>
        </p:nvGrpSpPr>
        <p:grpSpPr bwMode="auto">
          <a:xfrm>
            <a:off x="9691082" y="1381810"/>
            <a:ext cx="1524000" cy="766763"/>
            <a:chOff x="816" y="2637"/>
            <a:chExt cx="960" cy="483"/>
          </a:xfrm>
        </p:grpSpPr>
        <p:sp>
          <p:nvSpPr>
            <p:cNvPr id="76823" name="Rectangle 38"/>
            <p:cNvSpPr>
              <a:spLocks noChangeArrowheads="1"/>
            </p:cNvSpPr>
            <p:nvPr/>
          </p:nvSpPr>
          <p:spPr bwMode="auto">
            <a:xfrm>
              <a:off x="816" y="2640"/>
              <a:ext cx="192" cy="4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1</a:t>
              </a:r>
            </a:p>
          </p:txBody>
        </p:sp>
        <p:sp>
          <p:nvSpPr>
            <p:cNvPr id="76824" name="Rectangle 39"/>
            <p:cNvSpPr>
              <a:spLocks noChangeArrowheads="1"/>
            </p:cNvSpPr>
            <p:nvPr/>
          </p:nvSpPr>
          <p:spPr bwMode="auto">
            <a:xfrm>
              <a:off x="1008" y="2640"/>
              <a:ext cx="192" cy="4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5</a:t>
              </a:r>
            </a:p>
          </p:txBody>
        </p:sp>
        <p:sp>
          <p:nvSpPr>
            <p:cNvPr id="76825" name="Rectangle 40"/>
            <p:cNvSpPr>
              <a:spLocks noChangeArrowheads="1"/>
            </p:cNvSpPr>
            <p:nvPr/>
          </p:nvSpPr>
          <p:spPr bwMode="auto">
            <a:xfrm>
              <a:off x="1200" y="2640"/>
              <a:ext cx="192" cy="4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2</a:t>
              </a:r>
            </a:p>
          </p:txBody>
        </p:sp>
        <p:sp>
          <p:nvSpPr>
            <p:cNvPr id="76826" name="Rectangle 41"/>
            <p:cNvSpPr>
              <a:spLocks noChangeArrowheads="1"/>
            </p:cNvSpPr>
            <p:nvPr/>
          </p:nvSpPr>
          <p:spPr bwMode="auto">
            <a:xfrm>
              <a:off x="1392" y="2637"/>
              <a:ext cx="192" cy="4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2</a:t>
              </a:r>
            </a:p>
          </p:txBody>
        </p:sp>
        <p:sp>
          <p:nvSpPr>
            <p:cNvPr id="76827" name="Rectangle 42"/>
            <p:cNvSpPr>
              <a:spLocks noChangeArrowheads="1"/>
            </p:cNvSpPr>
            <p:nvPr/>
          </p:nvSpPr>
          <p:spPr bwMode="auto">
            <a:xfrm>
              <a:off x="1584" y="2640"/>
              <a:ext cx="192" cy="48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1</a:t>
              </a:r>
            </a:p>
          </p:txBody>
        </p:sp>
      </p:grpSp>
      <p:sp>
        <p:nvSpPr>
          <p:cNvPr id="308267" name="Rectangle 43"/>
          <p:cNvSpPr>
            <a:spLocks noChangeArrowheads="1"/>
          </p:cNvSpPr>
          <p:nvPr/>
        </p:nvSpPr>
        <p:spPr bwMode="auto">
          <a:xfrm>
            <a:off x="5119082" y="1386572"/>
            <a:ext cx="1524000" cy="7620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pitchFamily="-96" charset="0"/>
            </a:endParaRPr>
          </a:p>
        </p:txBody>
      </p:sp>
      <p:sp>
        <p:nvSpPr>
          <p:cNvPr id="308268" name="Rectangle 44"/>
          <p:cNvSpPr>
            <a:spLocks noChangeArrowheads="1"/>
          </p:cNvSpPr>
          <p:nvPr/>
        </p:nvSpPr>
        <p:spPr bwMode="auto">
          <a:xfrm>
            <a:off x="6643082" y="1386572"/>
            <a:ext cx="1524000" cy="7620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pitchFamily="-96" charset="0"/>
            </a:endParaRPr>
          </a:p>
        </p:txBody>
      </p:sp>
      <p:sp>
        <p:nvSpPr>
          <p:cNvPr id="308269" name="Rectangle 45"/>
          <p:cNvSpPr>
            <a:spLocks noChangeArrowheads="1"/>
          </p:cNvSpPr>
          <p:nvPr/>
        </p:nvSpPr>
        <p:spPr bwMode="auto">
          <a:xfrm>
            <a:off x="8167082" y="1386572"/>
            <a:ext cx="1524000" cy="7620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pitchFamily="-96" charset="0"/>
            </a:endParaRPr>
          </a:p>
        </p:txBody>
      </p:sp>
      <p:sp>
        <p:nvSpPr>
          <p:cNvPr id="308270" name="Rectangle 46"/>
          <p:cNvSpPr>
            <a:spLocks noChangeArrowheads="1"/>
          </p:cNvSpPr>
          <p:nvPr/>
        </p:nvSpPr>
        <p:spPr bwMode="auto">
          <a:xfrm>
            <a:off x="9691082" y="1386572"/>
            <a:ext cx="1524000" cy="7620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endParaRPr lang="en-US">
              <a:latin typeface="Calibri" pitchFamily="-96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1287337" y="1717838"/>
            <a:ext cx="2112685" cy="265511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1287336" y="2268050"/>
            <a:ext cx="2112685" cy="266534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1287337" y="2552840"/>
            <a:ext cx="2112684" cy="266445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1815917" y="3969422"/>
            <a:ext cx="1184857" cy="3600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0" name="Rectangle 49"/>
          <p:cNvSpPr/>
          <p:nvPr/>
        </p:nvSpPr>
        <p:spPr bwMode="auto">
          <a:xfrm>
            <a:off x="1130949" y="4329462"/>
            <a:ext cx="684969" cy="3600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3000774" y="4322128"/>
            <a:ext cx="528036" cy="360040"/>
          </a:xfrm>
          <a:prstGeom prst="rect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4F941B-B78F-455F-86F0-05A9C48EB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26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314BA20-E88B-4AC4-8988-437723611610}"/>
              </a:ext>
            </a:extLst>
          </p:cNvPr>
          <p:cNvSpPr/>
          <p:nvPr/>
        </p:nvSpPr>
        <p:spPr bwMode="auto">
          <a:xfrm>
            <a:off x="1267445" y="2002538"/>
            <a:ext cx="2112685" cy="265511"/>
          </a:xfrm>
          <a:prstGeom prst="rect">
            <a:avLst/>
          </a:prstGeom>
          <a:solidFill>
            <a:schemeClr val="accent3">
              <a:lumMod val="60000"/>
              <a:lumOff val="40000"/>
              <a:alpha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6144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4">
            <a:extLst>
              <a:ext uri="{FF2B5EF4-FFF2-40B4-BE49-F238E27FC236}">
                <a16:creationId xmlns:a16="http://schemas.microsoft.com/office/drawing/2014/main" id="{90AB3433-E155-4047-AAA4-C38F23F4B467}"/>
              </a:ext>
            </a:extLst>
          </p:cNvPr>
          <p:cNvSpPr txBox="1">
            <a:spLocks/>
          </p:cNvSpPr>
          <p:nvPr/>
        </p:nvSpPr>
        <p:spPr>
          <a:xfrm>
            <a:off x="607595" y="914400"/>
            <a:ext cx="5342682" cy="52578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kern="0" dirty="0">
                <a:latin typeface="Calibri" pitchFamily="-96" charset="0"/>
              </a:rPr>
              <a:t>Declaration</a:t>
            </a:r>
          </a:p>
          <a:p>
            <a:pPr lvl="1">
              <a:buFont typeface="Wingdings" pitchFamily="-96" charset="2"/>
              <a:buNone/>
            </a:pPr>
            <a:r>
              <a:rPr lang="en-US" i="1" kern="0" dirty="0">
                <a:latin typeface="Calibri" pitchFamily="-96" charset="0"/>
              </a:rPr>
              <a:t>T</a:t>
            </a:r>
            <a:r>
              <a:rPr lang="en-US" kern="0" dirty="0">
                <a:latin typeface="Calibri" pitchFamily="-96" charset="0"/>
              </a:rPr>
              <a:t>   </a:t>
            </a:r>
            <a:r>
              <a:rPr lang="en-US" b="1" kern="0" dirty="0">
                <a:latin typeface="Courier New" pitchFamily="-96" charset="0"/>
              </a:rPr>
              <a:t>A</a:t>
            </a:r>
            <a:r>
              <a:rPr lang="en-US" kern="0" dirty="0">
                <a:latin typeface="Courier New" pitchFamily="-96" charset="0"/>
              </a:rPr>
              <a:t>[</a:t>
            </a:r>
            <a:r>
              <a:rPr lang="en-US" i="1" kern="0" dirty="0">
                <a:latin typeface="Calibri" pitchFamily="-96" charset="0"/>
              </a:rPr>
              <a:t>R</a:t>
            </a:r>
            <a:r>
              <a:rPr lang="en-US" kern="0" dirty="0">
                <a:latin typeface="Courier New" pitchFamily="-96" charset="0"/>
              </a:rPr>
              <a:t>][</a:t>
            </a:r>
            <a:r>
              <a:rPr lang="en-US" i="1" kern="0" dirty="0">
                <a:latin typeface="Calibri" pitchFamily="-96" charset="0"/>
              </a:rPr>
              <a:t>C</a:t>
            </a:r>
            <a:r>
              <a:rPr lang="en-US" kern="0" dirty="0">
                <a:latin typeface="Courier New" pitchFamily="-96" charset="0"/>
              </a:rPr>
              <a:t>];</a:t>
            </a:r>
            <a:endParaRPr lang="en-US" kern="0" dirty="0">
              <a:latin typeface="Calibri" pitchFamily="-96" charset="0"/>
            </a:endParaRPr>
          </a:p>
          <a:p>
            <a:pPr lvl="1"/>
            <a:r>
              <a:rPr lang="en-US" kern="0" dirty="0">
                <a:latin typeface="Calibri" pitchFamily="-96" charset="0"/>
              </a:rPr>
              <a:t>2D array of data type </a:t>
            </a:r>
            <a:r>
              <a:rPr lang="en-US" i="1" kern="0" dirty="0">
                <a:latin typeface="Calibri" pitchFamily="-96" charset="0"/>
              </a:rPr>
              <a:t>T</a:t>
            </a:r>
            <a:endParaRPr lang="en-US" kern="0" dirty="0">
              <a:latin typeface="Calibri" pitchFamily="-96" charset="0"/>
            </a:endParaRPr>
          </a:p>
          <a:p>
            <a:pPr lvl="1"/>
            <a:r>
              <a:rPr lang="en-US" i="1" kern="0" dirty="0">
                <a:latin typeface="Calibri" pitchFamily="-96" charset="0"/>
              </a:rPr>
              <a:t>R</a:t>
            </a:r>
            <a:r>
              <a:rPr lang="en-US" kern="0" dirty="0">
                <a:latin typeface="Calibri" pitchFamily="-96" charset="0"/>
              </a:rPr>
              <a:t> rows, </a:t>
            </a:r>
            <a:r>
              <a:rPr lang="en-US" i="1" kern="0" dirty="0">
                <a:latin typeface="Calibri" pitchFamily="-96" charset="0"/>
              </a:rPr>
              <a:t>C</a:t>
            </a:r>
            <a:r>
              <a:rPr lang="en-US" kern="0" dirty="0">
                <a:latin typeface="Calibri" pitchFamily="-96" charset="0"/>
              </a:rPr>
              <a:t> columns</a:t>
            </a:r>
          </a:p>
          <a:p>
            <a:pPr lvl="1"/>
            <a:r>
              <a:rPr lang="en-US" kern="0" dirty="0">
                <a:latin typeface="Calibri" pitchFamily="-96" charset="0"/>
              </a:rPr>
              <a:t>Type </a:t>
            </a:r>
            <a:r>
              <a:rPr lang="en-US" i="1" kern="0" dirty="0">
                <a:latin typeface="Calibri" pitchFamily="-96" charset="0"/>
              </a:rPr>
              <a:t>T</a:t>
            </a:r>
            <a:r>
              <a:rPr lang="en-US" kern="0" dirty="0">
                <a:latin typeface="Calibri" pitchFamily="-96" charset="0"/>
              </a:rPr>
              <a:t> element requires </a:t>
            </a:r>
            <a:r>
              <a:rPr lang="en-US" i="1" kern="0" dirty="0">
                <a:latin typeface="Calibri" pitchFamily="-96" charset="0"/>
              </a:rPr>
              <a:t>K</a:t>
            </a:r>
            <a:r>
              <a:rPr lang="en-US" kern="0" dirty="0">
                <a:latin typeface="Calibri" pitchFamily="-96" charset="0"/>
              </a:rPr>
              <a:t> bytes</a:t>
            </a:r>
          </a:p>
          <a:p>
            <a:r>
              <a:rPr lang="en-US" kern="0" dirty="0">
                <a:latin typeface="Calibri" pitchFamily="-96" charset="0"/>
              </a:rPr>
              <a:t>Types</a:t>
            </a:r>
          </a:p>
          <a:p>
            <a:pPr lvl="1"/>
            <a:r>
              <a:rPr lang="en-US" i="1" kern="0" dirty="0">
                <a:latin typeface="Calibri" pitchFamily="-96" charset="0"/>
              </a:rPr>
              <a:t>What is A?	T [R] [C] -&gt; T**</a:t>
            </a:r>
          </a:p>
          <a:p>
            <a:pPr lvl="1"/>
            <a:r>
              <a:rPr lang="en-US" i="1" kern="0" dirty="0">
                <a:latin typeface="Calibri" pitchFamily="-96" charset="0"/>
              </a:rPr>
              <a:t>What is A[</a:t>
            </a:r>
            <a:r>
              <a:rPr lang="en-US" i="1" kern="0" dirty="0" err="1">
                <a:latin typeface="Calibri" pitchFamily="-96" charset="0"/>
              </a:rPr>
              <a:t>i</a:t>
            </a:r>
            <a:r>
              <a:rPr lang="en-US" i="1" kern="0" dirty="0">
                <a:latin typeface="Calibri" pitchFamily="-96" charset="0"/>
              </a:rPr>
              <a:t>]?	T [C]	  -&gt; T*</a:t>
            </a:r>
          </a:p>
          <a:p>
            <a:pPr lvl="1"/>
            <a:r>
              <a:rPr lang="en-US" i="1" kern="0" dirty="0">
                <a:latin typeface="Calibri" pitchFamily="-96" charset="0"/>
              </a:rPr>
              <a:t>What is A[</a:t>
            </a:r>
            <a:r>
              <a:rPr lang="en-US" i="1" kern="0" dirty="0" err="1">
                <a:latin typeface="Calibri" pitchFamily="-96" charset="0"/>
              </a:rPr>
              <a:t>i</a:t>
            </a:r>
            <a:r>
              <a:rPr lang="en-US" i="1" kern="0" dirty="0">
                <a:latin typeface="Calibri" pitchFamily="-96" charset="0"/>
              </a:rPr>
              <a:t>][j]?	T</a:t>
            </a:r>
            <a:endParaRPr lang="en-US" kern="0" dirty="0">
              <a:latin typeface="Calibri" pitchFamily="-96" charset="0"/>
            </a:endParaRPr>
          </a:p>
          <a:p>
            <a:r>
              <a:rPr lang="en-US" kern="0" dirty="0">
                <a:latin typeface="Calibri" pitchFamily="-96" charset="0"/>
              </a:rPr>
              <a:t>Arrangement</a:t>
            </a:r>
          </a:p>
          <a:p>
            <a:pPr lvl="1"/>
            <a:r>
              <a:rPr lang="en-US" kern="0" dirty="0">
                <a:latin typeface="Calibri" pitchFamily="-96" charset="0"/>
              </a:rPr>
              <a:t>Row-Major</a:t>
            </a:r>
            <a:br>
              <a:rPr lang="en-US" kern="0" dirty="0">
                <a:latin typeface="Calibri" pitchFamily="-96" charset="0"/>
              </a:rPr>
            </a:br>
            <a:r>
              <a:rPr lang="en-US" kern="0" dirty="0">
                <a:latin typeface="Calibri" pitchFamily="-96" charset="0"/>
              </a:rPr>
              <a:t>Ordering</a:t>
            </a:r>
          </a:p>
          <a:p>
            <a:endParaRPr lang="en-US" dirty="0"/>
          </a:p>
        </p:txBody>
      </p:sp>
      <p:sp>
        <p:nvSpPr>
          <p:cNvPr id="788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Multidimensional (Nested)</a:t>
            </a:r>
            <a:r>
              <a:rPr lang="en-US" dirty="0">
                <a:latin typeface="Calibri" pitchFamily="-96" charset="0"/>
              </a:rPr>
              <a:t> Arrays</a:t>
            </a:r>
          </a:p>
        </p:txBody>
      </p:sp>
      <p:grpSp>
        <p:nvGrpSpPr>
          <p:cNvPr id="78851" name="Group 4"/>
          <p:cNvGrpSpPr>
            <a:grpSpLocks/>
          </p:cNvGrpSpPr>
          <p:nvPr/>
        </p:nvGrpSpPr>
        <p:grpSpPr bwMode="auto">
          <a:xfrm>
            <a:off x="6400800" y="1143000"/>
            <a:ext cx="4038600" cy="2209800"/>
            <a:chOff x="2208" y="2688"/>
            <a:chExt cx="2544" cy="1392"/>
          </a:xfrm>
        </p:grpSpPr>
        <p:sp>
          <p:nvSpPr>
            <p:cNvPr id="78871" name="Rectangle 5"/>
            <p:cNvSpPr>
              <a:spLocks noChangeArrowheads="1"/>
            </p:cNvSpPr>
            <p:nvPr/>
          </p:nvSpPr>
          <p:spPr bwMode="auto">
            <a:xfrm>
              <a:off x="2304" y="2784"/>
              <a:ext cx="768" cy="288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b="1">
                  <a:latin typeface="Courier New" pitchFamily="-96" charset="0"/>
                </a:rPr>
                <a:t>A[0][0]</a:t>
              </a:r>
            </a:p>
          </p:txBody>
        </p:sp>
        <p:sp>
          <p:nvSpPr>
            <p:cNvPr id="78872" name="Rectangle 6"/>
            <p:cNvSpPr>
              <a:spLocks noChangeArrowheads="1"/>
            </p:cNvSpPr>
            <p:nvPr/>
          </p:nvSpPr>
          <p:spPr bwMode="auto">
            <a:xfrm>
              <a:off x="3936" y="2784"/>
              <a:ext cx="768" cy="288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r" eaLnBrk="0" hangingPunct="0"/>
              <a:r>
                <a:rPr lang="en-US" b="1">
                  <a:latin typeface="Courier New" pitchFamily="-96" charset="0"/>
                </a:rPr>
                <a:t>A[0][C-1]</a:t>
              </a:r>
            </a:p>
          </p:txBody>
        </p:sp>
        <p:sp>
          <p:nvSpPr>
            <p:cNvPr id="78873" name="Rectangle 7"/>
            <p:cNvSpPr>
              <a:spLocks noChangeArrowheads="1"/>
            </p:cNvSpPr>
            <p:nvPr/>
          </p:nvSpPr>
          <p:spPr bwMode="auto">
            <a:xfrm>
              <a:off x="2304" y="3744"/>
              <a:ext cx="768" cy="288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b="1">
                  <a:latin typeface="Courier New" pitchFamily="-96" charset="0"/>
                </a:rPr>
                <a:t>A[R-1][0]</a:t>
              </a:r>
            </a:p>
          </p:txBody>
        </p:sp>
        <p:sp>
          <p:nvSpPr>
            <p:cNvPr id="78874" name="Rectangle 8"/>
            <p:cNvSpPr>
              <a:spLocks noChangeArrowheads="1"/>
            </p:cNvSpPr>
            <p:nvPr/>
          </p:nvSpPr>
          <p:spPr bwMode="auto">
            <a:xfrm>
              <a:off x="3120" y="2784"/>
              <a:ext cx="576" cy="288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b="1">
                  <a:latin typeface="Courier New" pitchFamily="-96" charset="0"/>
                </a:rPr>
                <a:t>• • •</a:t>
              </a:r>
            </a:p>
          </p:txBody>
        </p:sp>
        <p:sp>
          <p:nvSpPr>
            <p:cNvPr id="78875" name="Rectangle 9"/>
            <p:cNvSpPr>
              <a:spLocks noChangeArrowheads="1"/>
            </p:cNvSpPr>
            <p:nvPr/>
          </p:nvSpPr>
          <p:spPr bwMode="auto">
            <a:xfrm>
              <a:off x="3168" y="3744"/>
              <a:ext cx="576" cy="288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b="1">
                  <a:latin typeface="Courier New" pitchFamily="-96" charset="0"/>
                </a:rPr>
                <a:t>• • •</a:t>
              </a:r>
            </a:p>
          </p:txBody>
        </p:sp>
        <p:sp>
          <p:nvSpPr>
            <p:cNvPr id="78876" name="Rectangle 10"/>
            <p:cNvSpPr>
              <a:spLocks noChangeArrowheads="1"/>
            </p:cNvSpPr>
            <p:nvPr/>
          </p:nvSpPr>
          <p:spPr bwMode="auto">
            <a:xfrm>
              <a:off x="3936" y="3744"/>
              <a:ext cx="768" cy="288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r" eaLnBrk="0" hangingPunct="0"/>
              <a:r>
                <a:rPr lang="en-US" b="1">
                  <a:latin typeface="Courier New" pitchFamily="-96" charset="0"/>
                </a:rPr>
                <a:t>A[R-1][C-1]</a:t>
              </a:r>
            </a:p>
          </p:txBody>
        </p:sp>
        <p:sp>
          <p:nvSpPr>
            <p:cNvPr id="78877" name="Rectangle 11"/>
            <p:cNvSpPr>
              <a:spLocks noChangeArrowheads="1"/>
            </p:cNvSpPr>
            <p:nvPr/>
          </p:nvSpPr>
          <p:spPr bwMode="auto">
            <a:xfrm>
              <a:off x="2592" y="3168"/>
              <a:ext cx="288" cy="480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b="1">
                  <a:latin typeface="Courier New" pitchFamily="-96" charset="0"/>
                </a:rPr>
                <a:t>•</a:t>
              </a:r>
            </a:p>
            <a:p>
              <a:pPr eaLnBrk="0" hangingPunct="0"/>
              <a:r>
                <a:rPr lang="en-US" b="1">
                  <a:latin typeface="Courier New" pitchFamily="-96" charset="0"/>
                </a:rPr>
                <a:t>•</a:t>
              </a:r>
            </a:p>
            <a:p>
              <a:pPr eaLnBrk="0" hangingPunct="0"/>
              <a:r>
                <a:rPr lang="en-US" b="1">
                  <a:latin typeface="Courier New" pitchFamily="-96" charset="0"/>
                </a:rPr>
                <a:t>•</a:t>
              </a:r>
            </a:p>
          </p:txBody>
        </p:sp>
        <p:sp>
          <p:nvSpPr>
            <p:cNvPr id="78878" name="Rectangle 12"/>
            <p:cNvSpPr>
              <a:spLocks noChangeArrowheads="1"/>
            </p:cNvSpPr>
            <p:nvPr/>
          </p:nvSpPr>
          <p:spPr bwMode="auto">
            <a:xfrm>
              <a:off x="4080" y="3168"/>
              <a:ext cx="288" cy="480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b="1">
                  <a:latin typeface="Courier New" pitchFamily="-96" charset="0"/>
                </a:rPr>
                <a:t>•</a:t>
              </a:r>
            </a:p>
            <a:p>
              <a:pPr eaLnBrk="0" hangingPunct="0"/>
              <a:r>
                <a:rPr lang="en-US" b="1">
                  <a:latin typeface="Courier New" pitchFamily="-96" charset="0"/>
                </a:rPr>
                <a:t>•</a:t>
              </a:r>
            </a:p>
            <a:p>
              <a:pPr eaLnBrk="0" hangingPunct="0"/>
              <a:r>
                <a:rPr lang="en-US" b="1">
                  <a:latin typeface="Courier New" pitchFamily="-96" charset="0"/>
                </a:rPr>
                <a:t>•</a:t>
              </a:r>
            </a:p>
          </p:txBody>
        </p:sp>
        <p:sp>
          <p:nvSpPr>
            <p:cNvPr id="78879" name="Freeform 13"/>
            <p:cNvSpPr>
              <a:spLocks/>
            </p:cNvSpPr>
            <p:nvPr/>
          </p:nvSpPr>
          <p:spPr bwMode="auto">
            <a:xfrm>
              <a:off x="2208" y="2688"/>
              <a:ext cx="96" cy="1392"/>
            </a:xfrm>
            <a:custGeom>
              <a:avLst/>
              <a:gdLst>
                <a:gd name="T0" fmla="*/ 96 w 96"/>
                <a:gd name="T1" fmla="*/ 0 h 1392"/>
                <a:gd name="T2" fmla="*/ 0 w 96"/>
                <a:gd name="T3" fmla="*/ 0 h 1392"/>
                <a:gd name="T4" fmla="*/ 0 w 96"/>
                <a:gd name="T5" fmla="*/ 1392 h 1392"/>
                <a:gd name="T6" fmla="*/ 96 w 96"/>
                <a:gd name="T7" fmla="*/ 1392 h 13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6"/>
                <a:gd name="T13" fmla="*/ 0 h 1392"/>
                <a:gd name="T14" fmla="*/ 96 w 96"/>
                <a:gd name="T15" fmla="*/ 1392 h 13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6" h="1392">
                  <a:moveTo>
                    <a:pt x="96" y="0"/>
                  </a:moveTo>
                  <a:lnTo>
                    <a:pt x="0" y="0"/>
                  </a:lnTo>
                  <a:lnTo>
                    <a:pt x="0" y="1392"/>
                  </a:lnTo>
                  <a:lnTo>
                    <a:pt x="96" y="1392"/>
                  </a:lnTo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 b="1">
                <a:latin typeface="Calibri" pitchFamily="-96" charset="0"/>
              </a:endParaRPr>
            </a:p>
          </p:txBody>
        </p:sp>
        <p:sp>
          <p:nvSpPr>
            <p:cNvPr id="78880" name="Freeform 14"/>
            <p:cNvSpPr>
              <a:spLocks/>
            </p:cNvSpPr>
            <p:nvPr/>
          </p:nvSpPr>
          <p:spPr bwMode="auto">
            <a:xfrm flipH="1">
              <a:off x="4656" y="2688"/>
              <a:ext cx="96" cy="1392"/>
            </a:xfrm>
            <a:custGeom>
              <a:avLst/>
              <a:gdLst>
                <a:gd name="T0" fmla="*/ 96 w 96"/>
                <a:gd name="T1" fmla="*/ 0 h 1392"/>
                <a:gd name="T2" fmla="*/ 0 w 96"/>
                <a:gd name="T3" fmla="*/ 0 h 1392"/>
                <a:gd name="T4" fmla="*/ 0 w 96"/>
                <a:gd name="T5" fmla="*/ 1392 h 1392"/>
                <a:gd name="T6" fmla="*/ 96 w 96"/>
                <a:gd name="T7" fmla="*/ 1392 h 13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6"/>
                <a:gd name="T13" fmla="*/ 0 h 1392"/>
                <a:gd name="T14" fmla="*/ 96 w 96"/>
                <a:gd name="T15" fmla="*/ 1392 h 13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6" h="1392">
                  <a:moveTo>
                    <a:pt x="96" y="0"/>
                  </a:moveTo>
                  <a:lnTo>
                    <a:pt x="0" y="0"/>
                  </a:lnTo>
                  <a:lnTo>
                    <a:pt x="0" y="1392"/>
                  </a:lnTo>
                  <a:lnTo>
                    <a:pt x="96" y="1392"/>
                  </a:lnTo>
                </a:path>
              </a:pathLst>
            </a:cu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 b="1">
                <a:latin typeface="Calibri" pitchFamily="-96" charset="0"/>
              </a:endParaRPr>
            </a:p>
          </p:txBody>
        </p:sp>
      </p:grpSp>
      <p:sp>
        <p:nvSpPr>
          <p:cNvPr id="309263" name="Text Box 15"/>
          <p:cNvSpPr txBox="1">
            <a:spLocks noChangeArrowheads="1"/>
          </p:cNvSpPr>
          <p:nvPr/>
        </p:nvSpPr>
        <p:spPr bwMode="auto">
          <a:xfrm>
            <a:off x="3278936" y="6202362"/>
            <a:ext cx="201295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sz="2000" dirty="0">
                <a:latin typeface="Courier New" pitchFamily="-96" charset="0"/>
              </a:rPr>
              <a:t>int A[R][C];</a:t>
            </a:r>
          </a:p>
        </p:txBody>
      </p:sp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3333480" y="4930384"/>
            <a:ext cx="8229600" cy="990600"/>
            <a:chOff x="336" y="3408"/>
            <a:chExt cx="5184" cy="624"/>
          </a:xfrm>
        </p:grpSpPr>
        <p:grpSp>
          <p:nvGrpSpPr>
            <p:cNvPr id="78858" name="Group 17"/>
            <p:cNvGrpSpPr>
              <a:grpSpLocks/>
            </p:cNvGrpSpPr>
            <p:nvPr/>
          </p:nvGrpSpPr>
          <p:grpSpPr bwMode="auto">
            <a:xfrm>
              <a:off x="336" y="3408"/>
              <a:ext cx="1344" cy="624"/>
              <a:chOff x="1488" y="3504"/>
              <a:chExt cx="1344" cy="624"/>
            </a:xfrm>
          </p:grpSpPr>
          <p:sp>
            <p:nvSpPr>
              <p:cNvPr id="78868" name="Rectangle 20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F1C7C7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• • •</a:t>
                </a:r>
              </a:p>
            </p:txBody>
          </p:sp>
          <p:sp>
            <p:nvSpPr>
              <p:cNvPr id="78869" name="Rectangle 18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F1C7C7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 dirty="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 dirty="0">
                    <a:latin typeface="Courier New" pitchFamily="-96" charset="0"/>
                  </a:rPr>
                  <a:t>[0]</a:t>
                </a:r>
              </a:p>
              <a:p>
                <a:pPr algn="ctr" eaLnBrk="0" hangingPunct="0"/>
                <a:r>
                  <a:rPr lang="en-US" sz="1600" dirty="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78870" name="Rectangle 19"/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F1C7C7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grpSp>
          <p:nvGrpSpPr>
            <p:cNvPr id="78859" name="Group 21"/>
            <p:cNvGrpSpPr>
              <a:grpSpLocks/>
            </p:cNvGrpSpPr>
            <p:nvPr/>
          </p:nvGrpSpPr>
          <p:grpSpPr bwMode="auto">
            <a:xfrm>
              <a:off x="1680" y="3408"/>
              <a:ext cx="1344" cy="624"/>
              <a:chOff x="1488" y="3504"/>
              <a:chExt cx="1344" cy="624"/>
            </a:xfrm>
          </p:grpSpPr>
          <p:sp>
            <p:nvSpPr>
              <p:cNvPr id="78865" name="Rectangle 24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F6F5BD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• • •</a:t>
                </a:r>
              </a:p>
            </p:txBody>
          </p:sp>
          <p:sp>
            <p:nvSpPr>
              <p:cNvPr id="78866" name="Rectangle 22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F6F5BD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78867" name="Rectangle 23"/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F6F5BD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grpSp>
          <p:nvGrpSpPr>
            <p:cNvPr id="78860" name="Group 25"/>
            <p:cNvGrpSpPr>
              <a:grpSpLocks/>
            </p:cNvGrpSpPr>
            <p:nvPr/>
          </p:nvGrpSpPr>
          <p:grpSpPr bwMode="auto">
            <a:xfrm>
              <a:off x="4176" y="3408"/>
              <a:ext cx="1344" cy="624"/>
              <a:chOff x="1488" y="3504"/>
              <a:chExt cx="1344" cy="624"/>
            </a:xfrm>
          </p:grpSpPr>
          <p:sp>
            <p:nvSpPr>
              <p:cNvPr id="78862" name="Rectangle 28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D5F1C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• • •</a:t>
                </a:r>
              </a:p>
            </p:txBody>
          </p:sp>
          <p:sp>
            <p:nvSpPr>
              <p:cNvPr id="78863" name="Rectangle 26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D5F1C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[R-1]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78864" name="Rectangle 27"/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D5F1C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[R-1]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sp>
          <p:nvSpPr>
            <p:cNvPr id="78861" name="Rectangle 29"/>
            <p:cNvSpPr>
              <a:spLocks noChangeArrowheads="1"/>
            </p:cNvSpPr>
            <p:nvPr/>
          </p:nvSpPr>
          <p:spPr bwMode="auto">
            <a:xfrm>
              <a:off x="3024" y="3408"/>
              <a:ext cx="1152" cy="62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>
                  <a:latin typeface="Courier New" pitchFamily="-96" charset="0"/>
                </a:rPr>
                <a:t>•  •  •</a:t>
              </a:r>
            </a:p>
          </p:txBody>
        </p:sp>
      </p:grpSp>
      <p:sp>
        <p:nvSpPr>
          <p:cNvPr id="309278" name="Line 30"/>
          <p:cNvSpPr>
            <a:spLocks noChangeShapeType="1"/>
          </p:cNvSpPr>
          <p:nvPr/>
        </p:nvSpPr>
        <p:spPr bwMode="auto">
          <a:xfrm>
            <a:off x="3333480" y="5997184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9279" name="Line 31"/>
          <p:cNvSpPr>
            <a:spLocks noChangeShapeType="1"/>
          </p:cNvSpPr>
          <p:nvPr/>
        </p:nvSpPr>
        <p:spPr bwMode="auto">
          <a:xfrm>
            <a:off x="11563080" y="5997184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9280" name="Line 32"/>
          <p:cNvSpPr>
            <a:spLocks noChangeShapeType="1"/>
          </p:cNvSpPr>
          <p:nvPr/>
        </p:nvSpPr>
        <p:spPr bwMode="auto">
          <a:xfrm>
            <a:off x="3333480" y="6149584"/>
            <a:ext cx="8229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9281" name="Rectangle 33"/>
          <p:cNvSpPr>
            <a:spLocks noChangeArrowheads="1"/>
          </p:cNvSpPr>
          <p:nvPr/>
        </p:nvSpPr>
        <p:spPr bwMode="auto">
          <a:xfrm>
            <a:off x="6381480" y="5949534"/>
            <a:ext cx="1447800" cy="381000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r>
              <a:rPr lang="en-US">
                <a:latin typeface="Courier New" pitchFamily="-96" charset="0"/>
              </a:rPr>
              <a:t>4*R*C</a:t>
            </a:r>
            <a:r>
              <a:rPr lang="en-US">
                <a:latin typeface="Calibri" pitchFamily="-96" charset="0"/>
              </a:rPr>
              <a:t>  Bytes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6553200" y="1397752"/>
            <a:ext cx="3733800" cy="288032"/>
          </a:xfrm>
          <a:prstGeom prst="rect">
            <a:avLst/>
          </a:prstGeom>
          <a:solidFill>
            <a:srgbClr val="FF9999">
              <a:alpha val="5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35" name="Rectangle 34"/>
          <p:cNvSpPr/>
          <p:nvPr/>
        </p:nvSpPr>
        <p:spPr bwMode="auto">
          <a:xfrm>
            <a:off x="6559877" y="2919014"/>
            <a:ext cx="3727123" cy="288032"/>
          </a:xfrm>
          <a:prstGeom prst="rect">
            <a:avLst/>
          </a:prstGeom>
          <a:solidFill>
            <a:schemeClr val="accent4">
              <a:lumMod val="40000"/>
              <a:lumOff val="60000"/>
              <a:alpha val="5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626C2-1075-4082-A55B-AB853F9F4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047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AFCFB-46D8-2D53-DE5C-4A85A42C8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items in the array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A60ACFCE-8854-04F4-8063-418442ACA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3321772"/>
            <a:ext cx="10972800" cy="2850427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Figure out which row you want to access</a:t>
            </a:r>
            <a:br>
              <a:rPr lang="en-US" dirty="0"/>
            </a:br>
            <a:r>
              <a:rPr lang="en-US" dirty="0"/>
              <a:t>Skip over previous rows</a:t>
            </a:r>
            <a:br>
              <a:rPr lang="en-US" dirty="0"/>
            </a:b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Figure out which column you want to access in that row</a:t>
            </a:r>
            <a:br>
              <a:rPr lang="en-US" dirty="0"/>
            </a:br>
            <a:r>
              <a:rPr lang="en-US" dirty="0"/>
              <a:t>Skip over previous columns in that row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C2FD9A-4923-B62F-12C5-5A6369875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28</a:t>
            </a:fld>
            <a:endParaRPr lang="en-US"/>
          </a:p>
        </p:txBody>
      </p:sp>
      <p:sp>
        <p:nvSpPr>
          <p:cNvPr id="4" name="Text Box 15">
            <a:extLst>
              <a:ext uri="{FF2B5EF4-FFF2-40B4-BE49-F238E27FC236}">
                <a16:creationId xmlns:a16="http://schemas.microsoft.com/office/drawing/2014/main" id="{4180EF23-11A4-FE2C-C2A9-3DDE5CCE10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5088" y="2719720"/>
            <a:ext cx="201295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sz="2000" dirty="0">
                <a:latin typeface="Courier New" pitchFamily="-96" charset="0"/>
              </a:rPr>
              <a:t>int A[R][C];</a:t>
            </a:r>
          </a:p>
        </p:txBody>
      </p:sp>
      <p:grpSp>
        <p:nvGrpSpPr>
          <p:cNvPr id="5" name="Group 16">
            <a:extLst>
              <a:ext uri="{FF2B5EF4-FFF2-40B4-BE49-F238E27FC236}">
                <a16:creationId xmlns:a16="http://schemas.microsoft.com/office/drawing/2014/main" id="{2795D1ED-375C-45F3-2E43-340889E1BCBB}"/>
              </a:ext>
            </a:extLst>
          </p:cNvPr>
          <p:cNvGrpSpPr>
            <a:grpSpLocks/>
          </p:cNvGrpSpPr>
          <p:nvPr/>
        </p:nvGrpSpPr>
        <p:grpSpPr bwMode="auto">
          <a:xfrm>
            <a:off x="1709632" y="1447742"/>
            <a:ext cx="8229600" cy="990600"/>
            <a:chOff x="336" y="3408"/>
            <a:chExt cx="5184" cy="624"/>
          </a:xfrm>
        </p:grpSpPr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C6ECD725-15C9-DB85-EC52-802D73D1A8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6" y="3408"/>
              <a:ext cx="1344" cy="624"/>
              <a:chOff x="1488" y="3504"/>
              <a:chExt cx="1344" cy="624"/>
            </a:xfrm>
          </p:grpSpPr>
          <p:sp>
            <p:nvSpPr>
              <p:cNvPr id="16" name="Rectangle 20">
                <a:extLst>
                  <a:ext uri="{FF2B5EF4-FFF2-40B4-BE49-F238E27FC236}">
                    <a16:creationId xmlns:a16="http://schemas.microsoft.com/office/drawing/2014/main" id="{8E50BC34-F710-2C25-CF3E-422BAEE85E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F1C7C7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• • •</a:t>
                </a:r>
              </a:p>
            </p:txBody>
          </p:sp>
          <p:sp>
            <p:nvSpPr>
              <p:cNvPr id="17" name="Rectangle 18">
                <a:extLst>
                  <a:ext uri="{FF2B5EF4-FFF2-40B4-BE49-F238E27FC236}">
                    <a16:creationId xmlns:a16="http://schemas.microsoft.com/office/drawing/2014/main" id="{D1CBE63A-B008-9C17-FBDC-2C45A72848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F1C7C7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 dirty="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 dirty="0">
                    <a:latin typeface="Courier New" pitchFamily="-96" charset="0"/>
                  </a:rPr>
                  <a:t>[0]</a:t>
                </a:r>
              </a:p>
              <a:p>
                <a:pPr algn="ctr" eaLnBrk="0" hangingPunct="0"/>
                <a:r>
                  <a:rPr lang="en-US" sz="1600" dirty="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18" name="Rectangle 19">
                <a:extLst>
                  <a:ext uri="{FF2B5EF4-FFF2-40B4-BE49-F238E27FC236}">
                    <a16:creationId xmlns:a16="http://schemas.microsoft.com/office/drawing/2014/main" id="{7EF6CC0E-2941-6F44-B650-02E6DFE513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F1C7C7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grpSp>
          <p:nvGrpSpPr>
            <p:cNvPr id="7" name="Group 21">
              <a:extLst>
                <a:ext uri="{FF2B5EF4-FFF2-40B4-BE49-F238E27FC236}">
                  <a16:creationId xmlns:a16="http://schemas.microsoft.com/office/drawing/2014/main" id="{72BACB16-6058-DD16-A494-174C2DC4086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80" y="3408"/>
              <a:ext cx="1344" cy="624"/>
              <a:chOff x="1488" y="3504"/>
              <a:chExt cx="1344" cy="624"/>
            </a:xfrm>
          </p:grpSpPr>
          <p:sp>
            <p:nvSpPr>
              <p:cNvPr id="13" name="Rectangle 24">
                <a:extLst>
                  <a:ext uri="{FF2B5EF4-FFF2-40B4-BE49-F238E27FC236}">
                    <a16:creationId xmlns:a16="http://schemas.microsoft.com/office/drawing/2014/main" id="{371F409B-657C-71C3-95B6-BA8B888372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F6F5BD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• • •</a:t>
                </a:r>
              </a:p>
            </p:txBody>
          </p:sp>
          <p:sp>
            <p:nvSpPr>
              <p:cNvPr id="14" name="Rectangle 22">
                <a:extLst>
                  <a:ext uri="{FF2B5EF4-FFF2-40B4-BE49-F238E27FC236}">
                    <a16:creationId xmlns:a16="http://schemas.microsoft.com/office/drawing/2014/main" id="{6C3B547B-3CDF-D6C5-8E4A-F8EDF48B2A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F6F5BD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15" name="Rectangle 23">
                <a:extLst>
                  <a:ext uri="{FF2B5EF4-FFF2-40B4-BE49-F238E27FC236}">
                    <a16:creationId xmlns:a16="http://schemas.microsoft.com/office/drawing/2014/main" id="{C5912477-C070-0389-8E9B-345669FA13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F6F5BD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grpSp>
          <p:nvGrpSpPr>
            <p:cNvPr id="8" name="Group 25">
              <a:extLst>
                <a:ext uri="{FF2B5EF4-FFF2-40B4-BE49-F238E27FC236}">
                  <a16:creationId xmlns:a16="http://schemas.microsoft.com/office/drawing/2014/main" id="{891A4882-0D71-5134-D1FE-E9339A7648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76" y="3408"/>
              <a:ext cx="1344" cy="624"/>
              <a:chOff x="1488" y="3504"/>
              <a:chExt cx="1344" cy="624"/>
            </a:xfrm>
          </p:grpSpPr>
          <p:sp>
            <p:nvSpPr>
              <p:cNvPr id="10" name="Rectangle 28">
                <a:extLst>
                  <a:ext uri="{FF2B5EF4-FFF2-40B4-BE49-F238E27FC236}">
                    <a16:creationId xmlns:a16="http://schemas.microsoft.com/office/drawing/2014/main" id="{D5F4B586-4DD9-3388-3C2B-DF5DE5C6C8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D5F1C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• • •</a:t>
                </a:r>
              </a:p>
            </p:txBody>
          </p:sp>
          <p:sp>
            <p:nvSpPr>
              <p:cNvPr id="11" name="Rectangle 26">
                <a:extLst>
                  <a:ext uri="{FF2B5EF4-FFF2-40B4-BE49-F238E27FC236}">
                    <a16:creationId xmlns:a16="http://schemas.microsoft.com/office/drawing/2014/main" id="{3C347524-745E-7440-9451-D96723A1C3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D5F1C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[R-1]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12" name="Rectangle 27">
                <a:extLst>
                  <a:ext uri="{FF2B5EF4-FFF2-40B4-BE49-F238E27FC236}">
                    <a16:creationId xmlns:a16="http://schemas.microsoft.com/office/drawing/2014/main" id="{9EDC48D7-6CE8-BB14-1E76-18539D3739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D5F1C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[R-1]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sp>
          <p:nvSpPr>
            <p:cNvPr id="9" name="Rectangle 29">
              <a:extLst>
                <a:ext uri="{FF2B5EF4-FFF2-40B4-BE49-F238E27FC236}">
                  <a16:creationId xmlns:a16="http://schemas.microsoft.com/office/drawing/2014/main" id="{65527CAB-7D12-EB35-5E42-1A332AE219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3408"/>
              <a:ext cx="1152" cy="624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>
                  <a:latin typeface="Courier New" pitchFamily="-96" charset="0"/>
                </a:rPr>
                <a:t>•  •  •</a:t>
              </a:r>
            </a:p>
          </p:txBody>
        </p:sp>
      </p:grpSp>
      <p:sp>
        <p:nvSpPr>
          <p:cNvPr id="19" name="Line 30">
            <a:extLst>
              <a:ext uri="{FF2B5EF4-FFF2-40B4-BE49-F238E27FC236}">
                <a16:creationId xmlns:a16="http://schemas.microsoft.com/office/drawing/2014/main" id="{837C49E6-6F7B-7AC5-4DAE-FBDE1A42313D}"/>
              </a:ext>
            </a:extLst>
          </p:cNvPr>
          <p:cNvSpPr>
            <a:spLocks noChangeShapeType="1"/>
          </p:cNvSpPr>
          <p:nvPr/>
        </p:nvSpPr>
        <p:spPr bwMode="auto">
          <a:xfrm>
            <a:off x="1709632" y="2514542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Line 31">
            <a:extLst>
              <a:ext uri="{FF2B5EF4-FFF2-40B4-BE49-F238E27FC236}">
                <a16:creationId xmlns:a16="http://schemas.microsoft.com/office/drawing/2014/main" id="{1F00B0F8-FBE9-40BC-5767-2560EF855CCF}"/>
              </a:ext>
            </a:extLst>
          </p:cNvPr>
          <p:cNvSpPr>
            <a:spLocks noChangeShapeType="1"/>
          </p:cNvSpPr>
          <p:nvPr/>
        </p:nvSpPr>
        <p:spPr bwMode="auto">
          <a:xfrm>
            <a:off x="9939232" y="2514542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Line 32">
            <a:extLst>
              <a:ext uri="{FF2B5EF4-FFF2-40B4-BE49-F238E27FC236}">
                <a16:creationId xmlns:a16="http://schemas.microsoft.com/office/drawing/2014/main" id="{58E9FE98-51AB-4AFB-AC18-13BCA29AF139}"/>
              </a:ext>
            </a:extLst>
          </p:cNvPr>
          <p:cNvSpPr>
            <a:spLocks noChangeShapeType="1"/>
          </p:cNvSpPr>
          <p:nvPr/>
        </p:nvSpPr>
        <p:spPr bwMode="auto">
          <a:xfrm>
            <a:off x="1709632" y="2666942"/>
            <a:ext cx="8229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Rectangle 33">
            <a:extLst>
              <a:ext uri="{FF2B5EF4-FFF2-40B4-BE49-F238E27FC236}">
                <a16:creationId xmlns:a16="http://schemas.microsoft.com/office/drawing/2014/main" id="{583B4359-2315-D49C-DFEB-BD77343F0C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7632" y="2466892"/>
            <a:ext cx="1447800" cy="381000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r>
              <a:rPr lang="en-US">
                <a:latin typeface="Courier New" pitchFamily="-96" charset="0"/>
              </a:rPr>
              <a:t>4*R*C</a:t>
            </a:r>
            <a:r>
              <a:rPr lang="en-US">
                <a:latin typeface="Calibri" pitchFamily="-96" charset="0"/>
              </a:rPr>
              <a:t>  Bytes</a:t>
            </a:r>
          </a:p>
        </p:txBody>
      </p:sp>
    </p:spTree>
    <p:extLst>
      <p:ext uri="{BB962C8B-B14F-4D97-AF65-F5344CB8AC3E}">
        <p14:creationId xmlns:p14="http://schemas.microsoft.com/office/powerpoint/2010/main" val="21586774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ChangeArrowheads="1"/>
          </p:cNvSpPr>
          <p:nvPr/>
        </p:nvSpPr>
        <p:spPr bwMode="auto">
          <a:xfrm>
            <a:off x="7160652" y="4983431"/>
            <a:ext cx="990600" cy="990600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r>
              <a:rPr lang="en-US">
                <a:latin typeface="Calibri" pitchFamily="-96" charset="0"/>
              </a:rPr>
              <a:t>•  •  •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Nested</a:t>
            </a:r>
            <a:r>
              <a:rPr lang="en-US" dirty="0">
                <a:latin typeface="Calibri" pitchFamily="-96" charset="0"/>
              </a:rPr>
              <a:t> Array </a:t>
            </a:r>
            <a:r>
              <a:rPr lang="en-US" b="1" dirty="0">
                <a:latin typeface="Calibri" pitchFamily="-96" charset="0"/>
              </a:rPr>
              <a:t>Row</a:t>
            </a:r>
            <a:r>
              <a:rPr lang="en-US" dirty="0">
                <a:latin typeface="Calibri" pitchFamily="-96" charset="0"/>
              </a:rPr>
              <a:t> Access</a:t>
            </a:r>
          </a:p>
        </p:txBody>
      </p:sp>
      <p:sp>
        <p:nvSpPr>
          <p:cNvPr id="310276" name="Rectangle 4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alibri" pitchFamily="-96" charset="0"/>
              </a:rPr>
              <a:t>To figure out how to get the element we want</a:t>
            </a:r>
          </a:p>
          <a:p>
            <a:pPr lvl="1"/>
            <a:r>
              <a:rPr lang="en-US" dirty="0">
                <a:latin typeface="Calibri" pitchFamily="-96" charset="0"/>
              </a:rPr>
              <a:t>Let’s first figure out how to get the row we want (its starting address)</a:t>
            </a:r>
          </a:p>
          <a:p>
            <a:r>
              <a:rPr lang="en-US" dirty="0">
                <a:latin typeface="Calibri" pitchFamily="-96" charset="0"/>
              </a:rPr>
              <a:t>Row Vectors</a:t>
            </a:r>
          </a:p>
          <a:p>
            <a:pPr lvl="1"/>
            <a:r>
              <a:rPr lang="en-US" dirty="0">
                <a:latin typeface="Calibri" pitchFamily="-96" charset="0"/>
              </a:rPr>
              <a:t> </a:t>
            </a:r>
            <a:r>
              <a:rPr lang="en-US" b="1" dirty="0">
                <a:latin typeface="Courier New" pitchFamily="-96" charset="0"/>
              </a:rPr>
              <a:t>A[</a:t>
            </a:r>
            <a:r>
              <a:rPr lang="en-US" b="1" dirty="0" err="1">
                <a:latin typeface="Courier New" pitchFamily="-96" charset="0"/>
              </a:rPr>
              <a:t>i</a:t>
            </a:r>
            <a:r>
              <a:rPr lang="en-US" b="1" dirty="0">
                <a:latin typeface="Courier New" pitchFamily="-96" charset="0"/>
              </a:rPr>
              <a:t>]</a:t>
            </a:r>
            <a:r>
              <a:rPr lang="en-US" dirty="0">
                <a:latin typeface="Calibri" pitchFamily="-96" charset="0"/>
              </a:rPr>
              <a:t> (row) is array of </a:t>
            </a:r>
            <a:r>
              <a:rPr lang="en-US" i="1" dirty="0">
                <a:latin typeface="Calibri" pitchFamily="-96" charset="0"/>
              </a:rPr>
              <a:t>C</a:t>
            </a:r>
            <a:r>
              <a:rPr lang="en-US" dirty="0">
                <a:latin typeface="Calibri" pitchFamily="-96" charset="0"/>
              </a:rPr>
              <a:t> elements</a:t>
            </a:r>
          </a:p>
          <a:p>
            <a:pPr lvl="1"/>
            <a:r>
              <a:rPr lang="en-US" dirty="0">
                <a:latin typeface="Calibri" pitchFamily="-96" charset="0"/>
              </a:rPr>
              <a:t>Each element of type </a:t>
            </a:r>
            <a:r>
              <a:rPr lang="en-US" i="1" dirty="0">
                <a:latin typeface="Calibri" pitchFamily="-96" charset="0"/>
              </a:rPr>
              <a:t>T </a:t>
            </a:r>
            <a:r>
              <a:rPr lang="en-US" dirty="0">
                <a:latin typeface="Calibri" pitchFamily="-96" charset="0"/>
              </a:rPr>
              <a:t>requires </a:t>
            </a:r>
            <a:r>
              <a:rPr lang="en-US" i="1" dirty="0">
                <a:latin typeface="Calibri" pitchFamily="-96" charset="0"/>
              </a:rPr>
              <a:t>K </a:t>
            </a:r>
            <a:r>
              <a:rPr lang="en-US" dirty="0">
                <a:latin typeface="Calibri" pitchFamily="-96" charset="0"/>
              </a:rPr>
              <a:t>bytes</a:t>
            </a:r>
          </a:p>
          <a:p>
            <a:pPr lvl="1"/>
            <a:r>
              <a:rPr lang="en-US" dirty="0">
                <a:latin typeface="Calibri" pitchFamily="-96" charset="0"/>
              </a:rPr>
              <a:t>Nested array formula:  </a:t>
            </a:r>
            <a:r>
              <a:rPr lang="en-US" b="1" dirty="0">
                <a:latin typeface="Courier New" pitchFamily="-96" charset="0"/>
              </a:rPr>
              <a:t>A +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>
                <a:latin typeface="Calibri" pitchFamily="-96" charset="0"/>
              </a:rPr>
              <a:t> </a:t>
            </a:r>
            <a:r>
              <a:rPr lang="en-US" i="1" dirty="0" err="1">
                <a:latin typeface="Calibri" pitchFamily="-96" charset="0"/>
              </a:rPr>
              <a:t>i</a:t>
            </a:r>
            <a:r>
              <a:rPr lang="en-US" dirty="0">
                <a:latin typeface="Calibri" pitchFamily="-96" charset="0"/>
              </a:rPr>
              <a:t> * (</a:t>
            </a:r>
            <a:r>
              <a:rPr lang="en-US" i="1" dirty="0">
                <a:latin typeface="Calibri" pitchFamily="-96" charset="0"/>
              </a:rPr>
              <a:t>C </a:t>
            </a:r>
            <a:r>
              <a:rPr lang="en-US" dirty="0">
                <a:latin typeface="Calibri" pitchFamily="-96" charset="0"/>
              </a:rPr>
              <a:t>* </a:t>
            </a:r>
            <a:r>
              <a:rPr lang="en-US" i="1" dirty="0">
                <a:latin typeface="Calibri" pitchFamily="-96" charset="0"/>
              </a:rPr>
              <a:t>K</a:t>
            </a:r>
            <a:r>
              <a:rPr lang="en-US" dirty="0">
                <a:latin typeface="Calibri" pitchFamily="-96" charset="0"/>
              </a:rPr>
              <a:t>)</a:t>
            </a:r>
          </a:p>
        </p:txBody>
      </p:sp>
      <p:grpSp>
        <p:nvGrpSpPr>
          <p:cNvPr id="80900" name="Group 5"/>
          <p:cNvGrpSpPr>
            <a:grpSpLocks/>
          </p:cNvGrpSpPr>
          <p:nvPr/>
        </p:nvGrpSpPr>
        <p:grpSpPr bwMode="auto">
          <a:xfrm>
            <a:off x="5027052" y="4450031"/>
            <a:ext cx="2133600" cy="1524000"/>
            <a:chOff x="1680" y="2064"/>
            <a:chExt cx="1344" cy="960"/>
          </a:xfrm>
        </p:grpSpPr>
        <p:grpSp>
          <p:nvGrpSpPr>
            <p:cNvPr id="80927" name="Group 6"/>
            <p:cNvGrpSpPr>
              <a:grpSpLocks/>
            </p:cNvGrpSpPr>
            <p:nvPr/>
          </p:nvGrpSpPr>
          <p:grpSpPr bwMode="auto">
            <a:xfrm>
              <a:off x="1680" y="2400"/>
              <a:ext cx="1344" cy="624"/>
              <a:chOff x="1488" y="3504"/>
              <a:chExt cx="1344" cy="624"/>
            </a:xfrm>
          </p:grpSpPr>
          <p:sp>
            <p:nvSpPr>
              <p:cNvPr id="310281" name="Rectangle 9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sz="1600" dirty="0">
                    <a:latin typeface="Calibri" pitchFamily="34" charset="0"/>
                  </a:rPr>
                  <a:t>• • •</a:t>
                </a:r>
              </a:p>
            </p:txBody>
          </p:sp>
          <p:sp>
            <p:nvSpPr>
              <p:cNvPr id="310279" name="Rectangle 7"/>
              <p:cNvSpPr>
                <a:spLocks noChangeArrowheads="1"/>
              </p:cNvSpPr>
              <p:nvPr/>
            </p:nvSpPr>
            <p:spPr bwMode="auto">
              <a:xfrm>
                <a:off x="1497" y="3504"/>
                <a:ext cx="384" cy="62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sz="1600" dirty="0">
                    <a:latin typeface="Courier New" pitchFamily="49" charset="0"/>
                  </a:rPr>
                  <a:t>A</a:t>
                </a:r>
              </a:p>
              <a:p>
                <a:pPr algn="ctr" eaLnBrk="0" hangingPunct="0">
                  <a:defRPr/>
                </a:pPr>
                <a:r>
                  <a:rPr lang="en-US" sz="1600" dirty="0">
                    <a:latin typeface="Courier New" pitchFamily="49" charset="0"/>
                  </a:rPr>
                  <a:t>[</a:t>
                </a:r>
                <a:r>
                  <a:rPr lang="en-US" sz="1600" dirty="0" err="1">
                    <a:latin typeface="Courier New" pitchFamily="49" charset="0"/>
                  </a:rPr>
                  <a:t>i</a:t>
                </a:r>
                <a:r>
                  <a:rPr lang="en-US" sz="1600" dirty="0">
                    <a:latin typeface="Courier New" pitchFamily="49" charset="0"/>
                  </a:rPr>
                  <a:t>]</a:t>
                </a:r>
              </a:p>
              <a:p>
                <a:pPr algn="ctr" eaLnBrk="0" hangingPunct="0">
                  <a:defRPr/>
                </a:pPr>
                <a:r>
                  <a:rPr lang="en-US" sz="1600" dirty="0">
                    <a:latin typeface="Courier New" pitchFamily="49" charset="0"/>
                  </a:rPr>
                  <a:t>[0]</a:t>
                </a:r>
              </a:p>
            </p:txBody>
          </p:sp>
          <p:sp>
            <p:nvSpPr>
              <p:cNvPr id="310280" name="Rectangle 8"/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sz="1600" dirty="0">
                    <a:latin typeface="Courier New" pitchFamily="49" charset="0"/>
                  </a:rPr>
                  <a:t>A</a:t>
                </a:r>
              </a:p>
              <a:p>
                <a:pPr algn="ctr" eaLnBrk="0" hangingPunct="0">
                  <a:defRPr/>
                </a:pPr>
                <a:r>
                  <a:rPr lang="en-US" sz="1600" dirty="0">
                    <a:latin typeface="Courier New" pitchFamily="49" charset="0"/>
                  </a:rPr>
                  <a:t>[</a:t>
                </a:r>
                <a:r>
                  <a:rPr lang="en-US" sz="1600" dirty="0" err="1">
                    <a:latin typeface="Courier New" pitchFamily="49" charset="0"/>
                  </a:rPr>
                  <a:t>i</a:t>
                </a:r>
                <a:r>
                  <a:rPr lang="en-US" sz="1600" dirty="0">
                    <a:latin typeface="Courier New" pitchFamily="49" charset="0"/>
                  </a:rPr>
                  <a:t>]</a:t>
                </a:r>
              </a:p>
              <a:p>
                <a:pPr algn="ctr" eaLnBrk="0" hangingPunct="0">
                  <a:defRPr/>
                </a:pPr>
                <a:r>
                  <a:rPr lang="en-US" sz="1600" dirty="0">
                    <a:latin typeface="Courier New" pitchFamily="49" charset="0"/>
                  </a:rPr>
                  <a:t>[C-1]</a:t>
                </a:r>
              </a:p>
            </p:txBody>
          </p:sp>
        </p:grpSp>
        <p:sp>
          <p:nvSpPr>
            <p:cNvPr id="80928" name="Line 10"/>
            <p:cNvSpPr>
              <a:spLocks noChangeShapeType="1"/>
            </p:cNvSpPr>
            <p:nvPr/>
          </p:nvSpPr>
          <p:spPr bwMode="auto">
            <a:xfrm>
              <a:off x="1680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29" name="Line 11"/>
            <p:cNvSpPr>
              <a:spLocks noChangeShapeType="1"/>
            </p:cNvSpPr>
            <p:nvPr/>
          </p:nvSpPr>
          <p:spPr bwMode="auto">
            <a:xfrm>
              <a:off x="1680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30" name="Line 12"/>
            <p:cNvSpPr>
              <a:spLocks noChangeShapeType="1"/>
            </p:cNvSpPr>
            <p:nvPr/>
          </p:nvSpPr>
          <p:spPr bwMode="auto">
            <a:xfrm>
              <a:off x="3024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31" name="Line 13"/>
            <p:cNvSpPr>
              <a:spLocks noChangeShapeType="1"/>
            </p:cNvSpPr>
            <p:nvPr/>
          </p:nvSpPr>
          <p:spPr bwMode="auto">
            <a:xfrm>
              <a:off x="1680" y="2208"/>
              <a:ext cx="13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32" name="Rectangle 14"/>
            <p:cNvSpPr>
              <a:spLocks noChangeArrowheads="1"/>
            </p:cNvSpPr>
            <p:nvPr/>
          </p:nvSpPr>
          <p:spPr bwMode="auto">
            <a:xfrm>
              <a:off x="2112" y="2064"/>
              <a:ext cx="528" cy="240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sz="1600">
                  <a:latin typeface="Courier New" pitchFamily="-96" charset="0"/>
                </a:rPr>
                <a:t>A[i]</a:t>
              </a:r>
              <a:endParaRPr lang="en-US" sz="1600">
                <a:latin typeface="Calibri" pitchFamily="-96" charset="0"/>
              </a:endParaRPr>
            </a:p>
          </p:txBody>
        </p:sp>
      </p:grpSp>
      <p:grpSp>
        <p:nvGrpSpPr>
          <p:cNvPr id="80901" name="Group 15"/>
          <p:cNvGrpSpPr>
            <a:grpSpLocks/>
          </p:cNvGrpSpPr>
          <p:nvPr/>
        </p:nvGrpSpPr>
        <p:grpSpPr bwMode="auto">
          <a:xfrm>
            <a:off x="8075052" y="4450031"/>
            <a:ext cx="2133600" cy="1524000"/>
            <a:chOff x="4176" y="2064"/>
            <a:chExt cx="1344" cy="960"/>
          </a:xfrm>
        </p:grpSpPr>
        <p:grpSp>
          <p:nvGrpSpPr>
            <p:cNvPr id="80919" name="Group 16"/>
            <p:cNvGrpSpPr>
              <a:grpSpLocks/>
            </p:cNvGrpSpPr>
            <p:nvPr/>
          </p:nvGrpSpPr>
          <p:grpSpPr bwMode="auto">
            <a:xfrm>
              <a:off x="4176" y="2400"/>
              <a:ext cx="1344" cy="624"/>
              <a:chOff x="1488" y="3504"/>
              <a:chExt cx="1344" cy="624"/>
            </a:xfrm>
          </p:grpSpPr>
          <p:sp>
            <p:nvSpPr>
              <p:cNvPr id="80924" name="Rectangle 19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D5F1C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alibri" pitchFamily="-96" charset="0"/>
                  </a:rPr>
                  <a:t>• • •</a:t>
                </a:r>
              </a:p>
            </p:txBody>
          </p:sp>
          <p:sp>
            <p:nvSpPr>
              <p:cNvPr id="80925" name="Rectangle 17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D5F1C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[R-1]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80926" name="Rectangle 18"/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D5F1C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[R-1]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sp>
          <p:nvSpPr>
            <p:cNvPr id="80920" name="Line 20"/>
            <p:cNvSpPr>
              <a:spLocks noChangeShapeType="1"/>
            </p:cNvSpPr>
            <p:nvPr/>
          </p:nvSpPr>
          <p:spPr bwMode="auto">
            <a:xfrm>
              <a:off x="4176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21" name="Line 21"/>
            <p:cNvSpPr>
              <a:spLocks noChangeShapeType="1"/>
            </p:cNvSpPr>
            <p:nvPr/>
          </p:nvSpPr>
          <p:spPr bwMode="auto">
            <a:xfrm>
              <a:off x="5520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22" name="Line 22"/>
            <p:cNvSpPr>
              <a:spLocks noChangeShapeType="1"/>
            </p:cNvSpPr>
            <p:nvPr/>
          </p:nvSpPr>
          <p:spPr bwMode="auto">
            <a:xfrm>
              <a:off x="4176" y="2208"/>
              <a:ext cx="13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23" name="Rectangle 23"/>
            <p:cNvSpPr>
              <a:spLocks noChangeArrowheads="1"/>
            </p:cNvSpPr>
            <p:nvPr/>
          </p:nvSpPr>
          <p:spPr bwMode="auto">
            <a:xfrm>
              <a:off x="4608" y="2064"/>
              <a:ext cx="528" cy="240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sz="1600">
                  <a:latin typeface="Courier New" pitchFamily="-96" charset="0"/>
                </a:rPr>
                <a:t>A[R-1]</a:t>
              </a:r>
              <a:endParaRPr lang="en-US" sz="1600">
                <a:latin typeface="Calibri" pitchFamily="-96" charset="0"/>
              </a:endParaRPr>
            </a:p>
          </p:txBody>
        </p:sp>
      </p:grpSp>
      <p:sp>
        <p:nvSpPr>
          <p:cNvPr id="80902" name="Rectangle 24"/>
          <p:cNvSpPr>
            <a:spLocks noChangeArrowheads="1"/>
          </p:cNvSpPr>
          <p:nvPr/>
        </p:nvSpPr>
        <p:spPr bwMode="auto">
          <a:xfrm>
            <a:off x="4036452" y="4983431"/>
            <a:ext cx="990600" cy="990600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r>
              <a:rPr lang="en-US">
                <a:latin typeface="Calibri" pitchFamily="-96" charset="0"/>
              </a:rPr>
              <a:t>•  •  •</a:t>
            </a:r>
          </a:p>
        </p:txBody>
      </p:sp>
      <p:sp>
        <p:nvSpPr>
          <p:cNvPr id="80903" name="Text Box 25"/>
          <p:cNvSpPr txBox="1">
            <a:spLocks noChangeArrowheads="1"/>
          </p:cNvSpPr>
          <p:nvPr/>
        </p:nvSpPr>
        <p:spPr bwMode="auto">
          <a:xfrm>
            <a:off x="1707591" y="6194694"/>
            <a:ext cx="396875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>
                <a:latin typeface="Courier New" pitchFamily="-96" charset="0"/>
              </a:rPr>
              <a:t>A</a:t>
            </a:r>
          </a:p>
        </p:txBody>
      </p:sp>
      <p:sp>
        <p:nvSpPr>
          <p:cNvPr id="80904" name="Line 26"/>
          <p:cNvSpPr>
            <a:spLocks noChangeShapeType="1"/>
          </p:cNvSpPr>
          <p:nvPr/>
        </p:nvSpPr>
        <p:spPr bwMode="auto">
          <a:xfrm flipV="1">
            <a:off x="1902852" y="5974031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905" name="Line 27"/>
          <p:cNvSpPr>
            <a:spLocks noChangeShapeType="1"/>
          </p:cNvSpPr>
          <p:nvPr/>
        </p:nvSpPr>
        <p:spPr bwMode="auto">
          <a:xfrm flipV="1">
            <a:off x="5027052" y="5974031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0906" name="Group 28"/>
          <p:cNvGrpSpPr>
            <a:grpSpLocks/>
          </p:cNvGrpSpPr>
          <p:nvPr/>
        </p:nvGrpSpPr>
        <p:grpSpPr bwMode="auto">
          <a:xfrm>
            <a:off x="1902852" y="4450031"/>
            <a:ext cx="2133600" cy="1524000"/>
            <a:chOff x="336" y="2064"/>
            <a:chExt cx="1344" cy="960"/>
          </a:xfrm>
        </p:grpSpPr>
        <p:grpSp>
          <p:nvGrpSpPr>
            <p:cNvPr id="80911" name="Group 29"/>
            <p:cNvGrpSpPr>
              <a:grpSpLocks/>
            </p:cNvGrpSpPr>
            <p:nvPr/>
          </p:nvGrpSpPr>
          <p:grpSpPr bwMode="auto">
            <a:xfrm>
              <a:off x="336" y="2400"/>
              <a:ext cx="1344" cy="624"/>
              <a:chOff x="1488" y="3504"/>
              <a:chExt cx="1344" cy="624"/>
            </a:xfrm>
          </p:grpSpPr>
          <p:sp>
            <p:nvSpPr>
              <p:cNvPr id="80916" name="Rectangle 32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F1C7C7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alibri" pitchFamily="-96" charset="0"/>
                  </a:rPr>
                  <a:t>• • •</a:t>
                </a:r>
              </a:p>
            </p:txBody>
          </p:sp>
          <p:sp>
            <p:nvSpPr>
              <p:cNvPr id="80917" name="Rectangle 30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F1C7C7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80918" name="Rectangle 31"/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F1C7C7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sp>
          <p:nvSpPr>
            <p:cNvPr id="80912" name="Line 33"/>
            <p:cNvSpPr>
              <a:spLocks noChangeShapeType="1"/>
            </p:cNvSpPr>
            <p:nvPr/>
          </p:nvSpPr>
          <p:spPr bwMode="auto">
            <a:xfrm>
              <a:off x="336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13" name="Line 34"/>
            <p:cNvSpPr>
              <a:spLocks noChangeShapeType="1"/>
            </p:cNvSpPr>
            <p:nvPr/>
          </p:nvSpPr>
          <p:spPr bwMode="auto">
            <a:xfrm>
              <a:off x="336" y="2208"/>
              <a:ext cx="13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14" name="Rectangle 35"/>
            <p:cNvSpPr>
              <a:spLocks noChangeArrowheads="1"/>
            </p:cNvSpPr>
            <p:nvPr/>
          </p:nvSpPr>
          <p:spPr bwMode="auto">
            <a:xfrm>
              <a:off x="768" y="2064"/>
              <a:ext cx="528" cy="240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sz="1600">
                  <a:latin typeface="Courier New" pitchFamily="-96" charset="0"/>
                </a:rPr>
                <a:t>A[0]</a:t>
              </a:r>
              <a:endParaRPr lang="en-US" sz="1600">
                <a:latin typeface="Calibri" pitchFamily="-96" charset="0"/>
              </a:endParaRPr>
            </a:p>
          </p:txBody>
        </p:sp>
        <p:sp>
          <p:nvSpPr>
            <p:cNvPr id="80915" name="Line 36"/>
            <p:cNvSpPr>
              <a:spLocks noChangeShapeType="1"/>
            </p:cNvSpPr>
            <p:nvPr/>
          </p:nvSpPr>
          <p:spPr bwMode="auto">
            <a:xfrm>
              <a:off x="1680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0311" name="Text Box 39"/>
          <p:cNvSpPr txBox="1">
            <a:spLocks noChangeArrowheads="1"/>
          </p:cNvSpPr>
          <p:nvPr/>
        </p:nvSpPr>
        <p:spPr bwMode="auto">
          <a:xfrm>
            <a:off x="7922652" y="6191519"/>
            <a:ext cx="175260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dirty="0">
                <a:latin typeface="Courier New" pitchFamily="-96" charset="0"/>
              </a:rPr>
              <a:t>A+(R-1)*C*4</a:t>
            </a:r>
          </a:p>
        </p:txBody>
      </p:sp>
      <p:sp>
        <p:nvSpPr>
          <p:cNvPr id="80909" name="Line 40"/>
          <p:cNvSpPr>
            <a:spLocks noChangeShapeType="1"/>
          </p:cNvSpPr>
          <p:nvPr/>
        </p:nvSpPr>
        <p:spPr bwMode="auto">
          <a:xfrm flipV="1">
            <a:off x="8075052" y="5974031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910" name="Text Box 15"/>
          <p:cNvSpPr txBox="1">
            <a:spLocks noChangeArrowheads="1"/>
          </p:cNvSpPr>
          <p:nvPr/>
        </p:nvSpPr>
        <p:spPr bwMode="auto">
          <a:xfrm>
            <a:off x="1794902" y="3905519"/>
            <a:ext cx="201295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sz="2000">
                <a:latin typeface="Courier New" pitchFamily="-96" charset="0"/>
              </a:rPr>
              <a:t>int A[R][C];</a:t>
            </a:r>
          </a:p>
        </p:txBody>
      </p:sp>
      <p:sp>
        <p:nvSpPr>
          <p:cNvPr id="41" name="Text Box 38"/>
          <p:cNvSpPr txBox="1">
            <a:spLocks noChangeArrowheads="1"/>
          </p:cNvSpPr>
          <p:nvPr/>
        </p:nvSpPr>
        <p:spPr bwMode="auto">
          <a:xfrm>
            <a:off x="4789324" y="6137767"/>
            <a:ext cx="1222648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 err="1">
                <a:latin typeface="Courier New" pitchFamily="-96" charset="0"/>
              </a:rPr>
              <a:t>A+</a:t>
            </a:r>
            <a:r>
              <a:rPr lang="en-US" dirty="0" err="1">
                <a:solidFill>
                  <a:schemeClr val="bg1"/>
                </a:solidFill>
                <a:latin typeface="Courier New" pitchFamily="-96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 New" pitchFamily="-96" charset="0"/>
              </a:rPr>
              <a:t>*C*4</a:t>
            </a:r>
          </a:p>
        </p:txBody>
      </p:sp>
      <p:sp>
        <p:nvSpPr>
          <p:cNvPr id="43" name="Text Box 38"/>
          <p:cNvSpPr txBox="1">
            <a:spLocks noChangeArrowheads="1"/>
          </p:cNvSpPr>
          <p:nvPr/>
        </p:nvSpPr>
        <p:spPr bwMode="auto">
          <a:xfrm>
            <a:off x="4790812" y="6137767"/>
            <a:ext cx="1222648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 err="1">
                <a:latin typeface="Courier New" pitchFamily="-96" charset="0"/>
              </a:rPr>
              <a:t>A+i</a:t>
            </a:r>
            <a:r>
              <a:rPr lang="en-US" dirty="0">
                <a:latin typeface="Courier New" pitchFamily="-96" charset="0"/>
              </a:rPr>
              <a:t>*</a:t>
            </a:r>
            <a:r>
              <a:rPr lang="en-US" dirty="0">
                <a:solidFill>
                  <a:schemeClr val="bg1"/>
                </a:solidFill>
                <a:latin typeface="Courier New" pitchFamily="-96" charset="0"/>
              </a:rPr>
              <a:t>C*4</a:t>
            </a:r>
          </a:p>
        </p:txBody>
      </p:sp>
      <p:sp>
        <p:nvSpPr>
          <p:cNvPr id="44" name="Text Box 38"/>
          <p:cNvSpPr txBox="1">
            <a:spLocks noChangeArrowheads="1"/>
          </p:cNvSpPr>
          <p:nvPr/>
        </p:nvSpPr>
        <p:spPr bwMode="auto">
          <a:xfrm>
            <a:off x="4790812" y="6137767"/>
            <a:ext cx="1222648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 err="1">
                <a:latin typeface="Courier New" pitchFamily="-96" charset="0"/>
              </a:rPr>
              <a:t>A+i</a:t>
            </a:r>
            <a:r>
              <a:rPr lang="en-US" dirty="0">
                <a:latin typeface="Courier New" pitchFamily="-96" charset="0"/>
              </a:rPr>
              <a:t>*C*4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44D4DC-9951-4E74-B96D-0C288A7BF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29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905" grpId="0" animBg="1"/>
      <p:bldP spid="310311" grpId="0"/>
      <p:bldP spid="80909" grpId="0" animBg="1"/>
      <p:bldP spid="41" grpId="0"/>
      <p:bldP spid="43" grpId="0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3295D-FD9F-33B0-2F91-8384536C4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 deadline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F33F1-6959-2617-A516-5025C64C0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Drop deadline is this Friday by end-of-day</a:t>
            </a:r>
          </a:p>
          <a:p>
            <a:endParaRPr lang="en-US" dirty="0"/>
          </a:p>
          <a:p>
            <a:r>
              <a:rPr lang="en-US" dirty="0"/>
              <a:t>We’ll have the exam grades back to you tonight</a:t>
            </a:r>
          </a:p>
          <a:p>
            <a:pPr lvl="1"/>
            <a:r>
              <a:rPr lang="en-US" dirty="0"/>
              <a:t>And you have Pack Lab and Homework 1 grades already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you’re concerned and want to chat, please make a private post on Piazza and I’ll find time to meet with you.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19ACF-64AA-F2EC-FEA1-321A1423C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63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Nested</a:t>
            </a:r>
            <a:r>
              <a:rPr lang="en-US" dirty="0">
                <a:latin typeface="Calibri" pitchFamily="-96" charset="0"/>
              </a:rPr>
              <a:t> Array </a:t>
            </a:r>
            <a:r>
              <a:rPr lang="en-US" b="1" dirty="0">
                <a:latin typeface="Calibri" pitchFamily="-96" charset="0"/>
              </a:rPr>
              <a:t>Row</a:t>
            </a:r>
            <a:r>
              <a:rPr lang="en-US" dirty="0">
                <a:latin typeface="Calibri" pitchFamily="-96" charset="0"/>
              </a:rPr>
              <a:t> Access Code</a:t>
            </a:r>
          </a:p>
        </p:txBody>
      </p:sp>
      <p:sp>
        <p:nvSpPr>
          <p:cNvPr id="84995" name="Rectangle 4"/>
          <p:cNvSpPr>
            <a:spLocks noChangeArrowheads="1"/>
          </p:cNvSpPr>
          <p:nvPr/>
        </p:nvSpPr>
        <p:spPr bwMode="auto">
          <a:xfrm>
            <a:off x="607595" y="2592893"/>
            <a:ext cx="4329460" cy="1197764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*</a:t>
            </a:r>
            <a:r>
              <a:rPr lang="en-US" dirty="0" err="1">
                <a:latin typeface="Courier New" pitchFamily="-96" charset="0"/>
              </a:rPr>
              <a:t>get_ord_row</a:t>
            </a:r>
            <a:r>
              <a:rPr lang="en-US" dirty="0">
                <a:latin typeface="Courier New" pitchFamily="-96" charset="0"/>
              </a:rPr>
              <a:t>(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index)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[index];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7595" y="3950013"/>
            <a:ext cx="7776864" cy="92076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342900" algn="l"/>
                <a:tab pos="2628900" algn="l"/>
              </a:tabLst>
              <a:defRPr/>
            </a:pPr>
            <a:r>
              <a:rPr lang="en-US" dirty="0">
                <a:latin typeface="Courier New" pitchFamily="49" charset="0"/>
              </a:rPr>
              <a:t>  # %</a:t>
            </a:r>
            <a:r>
              <a:rPr lang="en-US" dirty="0" err="1">
                <a:latin typeface="Courier New" pitchFamily="49" charset="0"/>
              </a:rPr>
              <a:t>rdi</a:t>
            </a:r>
            <a:r>
              <a:rPr lang="en-US" dirty="0">
                <a:latin typeface="Courier New" pitchFamily="49" charset="0"/>
              </a:rPr>
              <a:t> = index</a:t>
            </a:r>
          </a:p>
          <a:p>
            <a:pPr eaLnBrk="0" hangingPunct="0">
              <a:tabLst>
                <a:tab pos="342900" algn="l"/>
                <a:tab pos="26289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latin typeface="Courier New" pitchFamily="49" charset="0"/>
              </a:rPr>
              <a:t>leaq</a:t>
            </a:r>
            <a:r>
              <a:rPr lang="en-US" dirty="0">
                <a:latin typeface="Courier New" pitchFamily="49" charset="0"/>
              </a:rPr>
              <a:t> (%rdi,%rdi,4),%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	  # 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 = 5 * index</a:t>
            </a:r>
          </a:p>
          <a:p>
            <a:pPr eaLnBrk="0" hangingPunct="0">
              <a:tabLst>
                <a:tab pos="342900" algn="l"/>
                <a:tab pos="26289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latin typeface="Courier New" pitchFamily="49" charset="0"/>
              </a:rPr>
              <a:t>leaq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ord</a:t>
            </a:r>
            <a:r>
              <a:rPr lang="en-US" dirty="0">
                <a:latin typeface="Courier New" pitchFamily="49" charset="0"/>
              </a:rPr>
              <a:t>(,%rax,4),%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	  # 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 = </a:t>
            </a:r>
            <a:r>
              <a:rPr lang="en-US" dirty="0" err="1">
                <a:latin typeface="Courier New" pitchFamily="49" charset="0"/>
              </a:rPr>
              <a:t>ord</a:t>
            </a:r>
            <a:r>
              <a:rPr lang="en-US" dirty="0">
                <a:latin typeface="Courier New" pitchFamily="49" charset="0"/>
              </a:rPr>
              <a:t> + 4*(5*index)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719817" y="1126361"/>
            <a:ext cx="6440507" cy="1368152"/>
            <a:chOff x="291733" y="692696"/>
            <a:chExt cx="6440507" cy="1368152"/>
          </a:xfrm>
        </p:grpSpPr>
        <p:grpSp>
          <p:nvGrpSpPr>
            <p:cNvPr id="8" name="Group 7"/>
            <p:cNvGrpSpPr/>
            <p:nvPr/>
          </p:nvGrpSpPr>
          <p:grpSpPr>
            <a:xfrm>
              <a:off x="291733" y="692696"/>
              <a:ext cx="6440507" cy="1368152"/>
              <a:chOff x="950893" y="2671762"/>
              <a:chExt cx="6440507" cy="1368152"/>
            </a:xfrm>
          </p:grpSpPr>
          <p:sp>
            <p:nvSpPr>
              <p:cNvPr id="9" name="Line 8"/>
              <p:cNvSpPr>
                <a:spLocks noChangeShapeType="1"/>
              </p:cNvSpPr>
              <p:nvPr/>
            </p:nvSpPr>
            <p:spPr bwMode="auto">
              <a:xfrm flipV="1">
                <a:off x="1295400" y="3523282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Text Box 9"/>
              <p:cNvSpPr txBox="1">
                <a:spLocks noChangeArrowheads="1"/>
              </p:cNvSpPr>
              <p:nvPr/>
            </p:nvSpPr>
            <p:spPr bwMode="auto">
              <a:xfrm>
                <a:off x="950893" y="3670582"/>
                <a:ext cx="607859" cy="36933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dirty="0" err="1">
                    <a:latin typeface="Courier New" pitchFamily="-96" charset="0"/>
                  </a:rPr>
                  <a:t>ord</a:t>
                </a:r>
                <a:endParaRPr lang="en-US" dirty="0">
                  <a:latin typeface="Courier New" pitchFamily="-96" charset="0"/>
                </a:endParaRPr>
              </a:p>
            </p:txBody>
          </p:sp>
          <p:grpSp>
            <p:nvGrpSpPr>
              <p:cNvPr id="11" name="Group 19"/>
              <p:cNvGrpSpPr>
                <a:grpSpLocks/>
              </p:cNvGrpSpPr>
              <p:nvPr/>
            </p:nvGrpSpPr>
            <p:grpSpPr bwMode="auto">
              <a:xfrm>
                <a:off x="1295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34" name="Rectangle 20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35" name="Rectangle 21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36" name="Rectangle 22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37" name="Rectangle 23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38" name="Rectangle 24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6</a:t>
                  </a:r>
                </a:p>
              </p:txBody>
            </p:sp>
          </p:grpSp>
          <p:grpSp>
            <p:nvGrpSpPr>
              <p:cNvPr id="12" name="Group 25"/>
              <p:cNvGrpSpPr>
                <a:grpSpLocks/>
              </p:cNvGrpSpPr>
              <p:nvPr/>
            </p:nvGrpSpPr>
            <p:grpSpPr bwMode="auto">
              <a:xfrm>
                <a:off x="2819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29" name="Rectangle 26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30" name="Rectangle 27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31" name="Rectangle 28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32" name="Rectangle 29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33" name="Rectangle 30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3</a:t>
                  </a:r>
                </a:p>
              </p:txBody>
            </p:sp>
          </p:grpSp>
          <p:grpSp>
            <p:nvGrpSpPr>
              <p:cNvPr id="13" name="Group 31"/>
              <p:cNvGrpSpPr>
                <a:grpSpLocks/>
              </p:cNvGrpSpPr>
              <p:nvPr/>
            </p:nvGrpSpPr>
            <p:grpSpPr bwMode="auto">
              <a:xfrm>
                <a:off x="4343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24" name="Rectangle 32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25" name="Rectangle 33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5</a:t>
                  </a:r>
                </a:p>
              </p:txBody>
            </p:sp>
            <p:sp>
              <p:nvSpPr>
                <p:cNvPr id="26" name="Rectangle 34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2</a:t>
                  </a:r>
                </a:p>
              </p:txBody>
            </p:sp>
            <p:sp>
              <p:nvSpPr>
                <p:cNvPr id="27" name="Rectangle 35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 dirty="0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28" name="Rectangle 36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 dirty="0">
                      <a:latin typeface="Courier New" pitchFamily="49" charset="0"/>
                    </a:rPr>
                    <a:t>7</a:t>
                  </a:r>
                </a:p>
              </p:txBody>
            </p:sp>
          </p:grpSp>
          <p:grpSp>
            <p:nvGrpSpPr>
              <p:cNvPr id="14" name="Group 37"/>
              <p:cNvGrpSpPr>
                <a:grpSpLocks/>
              </p:cNvGrpSpPr>
              <p:nvPr/>
            </p:nvGrpSpPr>
            <p:grpSpPr bwMode="auto">
              <a:xfrm>
                <a:off x="5867400" y="2671762"/>
                <a:ext cx="1524000" cy="766763"/>
                <a:chOff x="816" y="2637"/>
                <a:chExt cx="960" cy="483"/>
              </a:xfrm>
            </p:grpSpPr>
            <p:sp>
              <p:nvSpPr>
                <p:cNvPr id="19" name="Rectangle 38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20" name="Rectangle 39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21" name="Rectangle 40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22" name="Rectangle 41"/>
                <p:cNvSpPr>
                  <a:spLocks noChangeArrowheads="1"/>
                </p:cNvSpPr>
                <p:nvPr/>
              </p:nvSpPr>
              <p:spPr bwMode="auto">
                <a:xfrm>
                  <a:off x="1392" y="2637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23" name="Rectangle 42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</p:grpSp>
          <p:sp>
            <p:nvSpPr>
              <p:cNvPr id="15" name="Rectangle 43"/>
              <p:cNvSpPr>
                <a:spLocks noChangeArrowheads="1"/>
              </p:cNvSpPr>
              <p:nvPr/>
            </p:nvSpPr>
            <p:spPr bwMode="auto">
              <a:xfrm>
                <a:off x="1295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16" name="Rectangle 44"/>
              <p:cNvSpPr>
                <a:spLocks noChangeArrowheads="1"/>
              </p:cNvSpPr>
              <p:nvPr/>
            </p:nvSpPr>
            <p:spPr bwMode="auto">
              <a:xfrm>
                <a:off x="2819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17" name="Rectangle 45"/>
              <p:cNvSpPr>
                <a:spLocks noChangeArrowheads="1"/>
              </p:cNvSpPr>
              <p:nvPr/>
            </p:nvSpPr>
            <p:spPr bwMode="auto">
              <a:xfrm>
                <a:off x="4343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18" name="Rectangle 46"/>
              <p:cNvSpPr>
                <a:spLocks noChangeArrowheads="1"/>
              </p:cNvSpPr>
              <p:nvPr/>
            </p:nvSpPr>
            <p:spPr bwMode="auto">
              <a:xfrm>
                <a:off x="5867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</p:grpSp>
        <p:sp>
          <p:nvSpPr>
            <p:cNvPr id="2" name="Right Brace 1"/>
            <p:cNvSpPr/>
            <p:nvPr/>
          </p:nvSpPr>
          <p:spPr bwMode="auto">
            <a:xfrm rot="5400000">
              <a:off x="1301905" y="1466703"/>
              <a:ext cx="216100" cy="290311"/>
            </a:xfrm>
            <a:prstGeom prst="rightBrac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 Box 9"/>
            <p:cNvSpPr txBox="1">
              <a:spLocks noChangeArrowheads="1"/>
            </p:cNvSpPr>
            <p:nvPr/>
          </p:nvSpPr>
          <p:spPr bwMode="auto">
            <a:xfrm>
              <a:off x="1115616" y="1691516"/>
              <a:ext cx="870944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dirty="0">
                  <a:latin typeface="Calibri" charset="0"/>
                  <a:ea typeface="Calibri" charset="0"/>
                  <a:cs typeface="Calibri" charset="0"/>
                </a:rPr>
                <a:t>4 bytes</a:t>
              </a:r>
            </a:p>
          </p:txBody>
        </p:sp>
      </p:grpSp>
      <p:sp>
        <p:nvSpPr>
          <p:cNvPr id="41" name="Right Brace 40"/>
          <p:cNvSpPr/>
          <p:nvPr/>
        </p:nvSpPr>
        <p:spPr bwMode="auto">
          <a:xfrm rot="5400000">
            <a:off x="3253987" y="1295240"/>
            <a:ext cx="216101" cy="1500571"/>
          </a:xfrm>
          <a:prstGeom prst="righ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 Box 9"/>
          <p:cNvSpPr txBox="1">
            <a:spLocks noChangeArrowheads="1"/>
          </p:cNvSpPr>
          <p:nvPr/>
        </p:nvSpPr>
        <p:spPr bwMode="auto">
          <a:xfrm>
            <a:off x="2911852" y="2125181"/>
            <a:ext cx="987963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alibri" charset="0"/>
                <a:ea typeface="Calibri" charset="0"/>
                <a:cs typeface="Calibri" charset="0"/>
              </a:rPr>
              <a:t>20 bytes</a:t>
            </a:r>
          </a:p>
        </p:txBody>
      </p:sp>
      <p:sp>
        <p:nvSpPr>
          <p:cNvPr id="84997" name="Rectangle 4"/>
          <p:cNvSpPr>
            <a:spLocks noChangeArrowheads="1"/>
          </p:cNvSpPr>
          <p:nvPr/>
        </p:nvSpPr>
        <p:spPr bwMode="auto">
          <a:xfrm>
            <a:off x="5144099" y="2315895"/>
            <a:ext cx="3240360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int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[4][5] =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{{1, 5, 2, 0, 6},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{1, 5, 2, 1, 3 },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{1, 5, 2, 1, 7 },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{1, 5, 2, 2, 1 }};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7873ED-1BC3-4DDF-AD5F-3F2142B17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30</a:t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Nested</a:t>
            </a:r>
            <a:r>
              <a:rPr lang="en-US" dirty="0">
                <a:latin typeface="Calibri" pitchFamily="-96" charset="0"/>
              </a:rPr>
              <a:t> Array </a:t>
            </a:r>
            <a:r>
              <a:rPr lang="en-US" b="1" dirty="0">
                <a:latin typeface="Calibri" pitchFamily="-96" charset="0"/>
              </a:rPr>
              <a:t>Row</a:t>
            </a:r>
            <a:r>
              <a:rPr lang="en-US" dirty="0">
                <a:latin typeface="Calibri" pitchFamily="-96" charset="0"/>
              </a:rPr>
              <a:t> Access Code</a:t>
            </a:r>
          </a:p>
        </p:txBody>
      </p:sp>
      <p:sp>
        <p:nvSpPr>
          <p:cNvPr id="84995" name="Rectangle 4"/>
          <p:cNvSpPr>
            <a:spLocks noChangeArrowheads="1"/>
          </p:cNvSpPr>
          <p:nvPr/>
        </p:nvSpPr>
        <p:spPr bwMode="auto">
          <a:xfrm>
            <a:off x="607595" y="2592893"/>
            <a:ext cx="4329460" cy="1197764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*</a:t>
            </a:r>
            <a:r>
              <a:rPr lang="en-US" dirty="0" err="1">
                <a:latin typeface="Courier New" pitchFamily="-96" charset="0"/>
              </a:rPr>
              <a:t>get_ord_row</a:t>
            </a:r>
            <a:r>
              <a:rPr lang="en-US" dirty="0">
                <a:latin typeface="Courier New" pitchFamily="-96" charset="0"/>
              </a:rPr>
              <a:t>(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index)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[index];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7595" y="3950013"/>
            <a:ext cx="7776864" cy="92076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342900" algn="l"/>
                <a:tab pos="2628900" algn="l"/>
              </a:tabLst>
              <a:defRPr/>
            </a:pPr>
            <a:r>
              <a:rPr lang="en-US" dirty="0">
                <a:latin typeface="Courier New" pitchFamily="49" charset="0"/>
              </a:rPr>
              <a:t>  # %</a:t>
            </a:r>
            <a:r>
              <a:rPr lang="en-US" dirty="0" err="1">
                <a:latin typeface="Courier New" pitchFamily="49" charset="0"/>
              </a:rPr>
              <a:t>rdi</a:t>
            </a:r>
            <a:r>
              <a:rPr lang="en-US" dirty="0">
                <a:latin typeface="Courier New" pitchFamily="49" charset="0"/>
              </a:rPr>
              <a:t> = index</a:t>
            </a:r>
          </a:p>
          <a:p>
            <a:pPr eaLnBrk="0" hangingPunct="0">
              <a:tabLst>
                <a:tab pos="342900" algn="l"/>
                <a:tab pos="26289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latin typeface="Courier New" pitchFamily="49" charset="0"/>
              </a:rPr>
              <a:t>leaq</a:t>
            </a:r>
            <a:r>
              <a:rPr lang="en-US" dirty="0">
                <a:latin typeface="Courier New" pitchFamily="49" charset="0"/>
              </a:rPr>
              <a:t> (%rdi,%rdi,4),%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	  # 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 = 5 * index</a:t>
            </a:r>
          </a:p>
          <a:p>
            <a:pPr eaLnBrk="0" hangingPunct="0">
              <a:tabLst>
                <a:tab pos="342900" algn="l"/>
                <a:tab pos="26289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latin typeface="Courier New" pitchFamily="49" charset="0"/>
              </a:rPr>
              <a:t>leaq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ord</a:t>
            </a:r>
            <a:r>
              <a:rPr lang="en-US" dirty="0">
                <a:latin typeface="Courier New" pitchFamily="49" charset="0"/>
              </a:rPr>
              <a:t>(,%rax,4),%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	  # 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 = </a:t>
            </a:r>
            <a:r>
              <a:rPr lang="en-US" dirty="0" err="1">
                <a:latin typeface="Courier New" pitchFamily="49" charset="0"/>
              </a:rPr>
              <a:t>ord</a:t>
            </a:r>
            <a:r>
              <a:rPr lang="en-US" dirty="0">
                <a:latin typeface="Courier New" pitchFamily="49" charset="0"/>
              </a:rPr>
              <a:t> + 4*(5*index)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719817" y="1126361"/>
            <a:ext cx="6440507" cy="1368152"/>
            <a:chOff x="291733" y="692696"/>
            <a:chExt cx="6440507" cy="1368152"/>
          </a:xfrm>
        </p:grpSpPr>
        <p:grpSp>
          <p:nvGrpSpPr>
            <p:cNvPr id="8" name="Group 7"/>
            <p:cNvGrpSpPr/>
            <p:nvPr/>
          </p:nvGrpSpPr>
          <p:grpSpPr>
            <a:xfrm>
              <a:off x="291733" y="692696"/>
              <a:ext cx="6440507" cy="1368152"/>
              <a:chOff x="950893" y="2671762"/>
              <a:chExt cx="6440507" cy="1368152"/>
            </a:xfrm>
          </p:grpSpPr>
          <p:sp>
            <p:nvSpPr>
              <p:cNvPr id="9" name="Line 8"/>
              <p:cNvSpPr>
                <a:spLocks noChangeShapeType="1"/>
              </p:cNvSpPr>
              <p:nvPr/>
            </p:nvSpPr>
            <p:spPr bwMode="auto">
              <a:xfrm flipV="1">
                <a:off x="1295400" y="3523282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Text Box 9"/>
              <p:cNvSpPr txBox="1">
                <a:spLocks noChangeArrowheads="1"/>
              </p:cNvSpPr>
              <p:nvPr/>
            </p:nvSpPr>
            <p:spPr bwMode="auto">
              <a:xfrm>
                <a:off x="950893" y="3670582"/>
                <a:ext cx="607859" cy="36933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dirty="0" err="1">
                    <a:latin typeface="Courier New" pitchFamily="-96" charset="0"/>
                  </a:rPr>
                  <a:t>ord</a:t>
                </a:r>
                <a:endParaRPr lang="en-US" dirty="0">
                  <a:latin typeface="Courier New" pitchFamily="-96" charset="0"/>
                </a:endParaRPr>
              </a:p>
            </p:txBody>
          </p:sp>
          <p:grpSp>
            <p:nvGrpSpPr>
              <p:cNvPr id="11" name="Group 19"/>
              <p:cNvGrpSpPr>
                <a:grpSpLocks/>
              </p:cNvGrpSpPr>
              <p:nvPr/>
            </p:nvGrpSpPr>
            <p:grpSpPr bwMode="auto">
              <a:xfrm>
                <a:off x="1295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34" name="Rectangle 20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35" name="Rectangle 21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36" name="Rectangle 22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37" name="Rectangle 23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38" name="Rectangle 24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6</a:t>
                  </a:r>
                </a:p>
              </p:txBody>
            </p:sp>
          </p:grpSp>
          <p:grpSp>
            <p:nvGrpSpPr>
              <p:cNvPr id="12" name="Group 25"/>
              <p:cNvGrpSpPr>
                <a:grpSpLocks/>
              </p:cNvGrpSpPr>
              <p:nvPr/>
            </p:nvGrpSpPr>
            <p:grpSpPr bwMode="auto">
              <a:xfrm>
                <a:off x="2819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29" name="Rectangle 26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30" name="Rectangle 27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31" name="Rectangle 28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32" name="Rectangle 29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33" name="Rectangle 30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3</a:t>
                  </a:r>
                </a:p>
              </p:txBody>
            </p:sp>
          </p:grpSp>
          <p:grpSp>
            <p:nvGrpSpPr>
              <p:cNvPr id="13" name="Group 31"/>
              <p:cNvGrpSpPr>
                <a:grpSpLocks/>
              </p:cNvGrpSpPr>
              <p:nvPr/>
            </p:nvGrpSpPr>
            <p:grpSpPr bwMode="auto">
              <a:xfrm>
                <a:off x="4343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24" name="Rectangle 32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25" name="Rectangle 33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5</a:t>
                  </a:r>
                </a:p>
              </p:txBody>
            </p:sp>
            <p:sp>
              <p:nvSpPr>
                <p:cNvPr id="26" name="Rectangle 34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2</a:t>
                  </a:r>
                </a:p>
              </p:txBody>
            </p:sp>
            <p:sp>
              <p:nvSpPr>
                <p:cNvPr id="27" name="Rectangle 35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28" name="Rectangle 36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 dirty="0">
                      <a:latin typeface="Courier New" pitchFamily="49" charset="0"/>
                    </a:rPr>
                    <a:t>7</a:t>
                  </a:r>
                </a:p>
              </p:txBody>
            </p:sp>
          </p:grpSp>
          <p:grpSp>
            <p:nvGrpSpPr>
              <p:cNvPr id="14" name="Group 37"/>
              <p:cNvGrpSpPr>
                <a:grpSpLocks/>
              </p:cNvGrpSpPr>
              <p:nvPr/>
            </p:nvGrpSpPr>
            <p:grpSpPr bwMode="auto">
              <a:xfrm>
                <a:off x="5867400" y="2671762"/>
                <a:ext cx="1524000" cy="766763"/>
                <a:chOff x="816" y="2637"/>
                <a:chExt cx="960" cy="483"/>
              </a:xfrm>
            </p:grpSpPr>
            <p:sp>
              <p:nvSpPr>
                <p:cNvPr id="19" name="Rectangle 38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20" name="Rectangle 39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21" name="Rectangle 40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22" name="Rectangle 41"/>
                <p:cNvSpPr>
                  <a:spLocks noChangeArrowheads="1"/>
                </p:cNvSpPr>
                <p:nvPr/>
              </p:nvSpPr>
              <p:spPr bwMode="auto">
                <a:xfrm>
                  <a:off x="1392" y="2637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23" name="Rectangle 42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</p:grpSp>
          <p:sp>
            <p:nvSpPr>
              <p:cNvPr id="15" name="Rectangle 43"/>
              <p:cNvSpPr>
                <a:spLocks noChangeArrowheads="1"/>
              </p:cNvSpPr>
              <p:nvPr/>
            </p:nvSpPr>
            <p:spPr bwMode="auto">
              <a:xfrm>
                <a:off x="1295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16" name="Rectangle 44"/>
              <p:cNvSpPr>
                <a:spLocks noChangeArrowheads="1"/>
              </p:cNvSpPr>
              <p:nvPr/>
            </p:nvSpPr>
            <p:spPr bwMode="auto">
              <a:xfrm>
                <a:off x="2819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17" name="Rectangle 45"/>
              <p:cNvSpPr>
                <a:spLocks noChangeArrowheads="1"/>
              </p:cNvSpPr>
              <p:nvPr/>
            </p:nvSpPr>
            <p:spPr bwMode="auto">
              <a:xfrm>
                <a:off x="4343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18" name="Rectangle 46"/>
              <p:cNvSpPr>
                <a:spLocks noChangeArrowheads="1"/>
              </p:cNvSpPr>
              <p:nvPr/>
            </p:nvSpPr>
            <p:spPr bwMode="auto">
              <a:xfrm>
                <a:off x="5867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</p:grpSp>
        <p:sp>
          <p:nvSpPr>
            <p:cNvPr id="2" name="Right Brace 1"/>
            <p:cNvSpPr/>
            <p:nvPr/>
          </p:nvSpPr>
          <p:spPr bwMode="auto">
            <a:xfrm rot="5400000">
              <a:off x="1301905" y="1466703"/>
              <a:ext cx="216100" cy="290311"/>
            </a:xfrm>
            <a:prstGeom prst="rightBrac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 Box 9"/>
            <p:cNvSpPr txBox="1">
              <a:spLocks noChangeArrowheads="1"/>
            </p:cNvSpPr>
            <p:nvPr/>
          </p:nvSpPr>
          <p:spPr bwMode="auto">
            <a:xfrm>
              <a:off x="1115616" y="1691516"/>
              <a:ext cx="870944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dirty="0">
                  <a:latin typeface="Calibri" charset="0"/>
                  <a:ea typeface="Calibri" charset="0"/>
                  <a:cs typeface="Calibri" charset="0"/>
                </a:rPr>
                <a:t>4 bytes</a:t>
              </a:r>
            </a:p>
          </p:txBody>
        </p:sp>
      </p:grpSp>
      <p:sp>
        <p:nvSpPr>
          <p:cNvPr id="41" name="Right Brace 40"/>
          <p:cNvSpPr/>
          <p:nvPr/>
        </p:nvSpPr>
        <p:spPr bwMode="auto">
          <a:xfrm rot="5400000">
            <a:off x="3253987" y="1295240"/>
            <a:ext cx="216101" cy="1500571"/>
          </a:xfrm>
          <a:prstGeom prst="righ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 Box 9"/>
          <p:cNvSpPr txBox="1">
            <a:spLocks noChangeArrowheads="1"/>
          </p:cNvSpPr>
          <p:nvPr/>
        </p:nvSpPr>
        <p:spPr bwMode="auto">
          <a:xfrm>
            <a:off x="2911852" y="2125181"/>
            <a:ext cx="987963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alibri" charset="0"/>
                <a:ea typeface="Calibri" charset="0"/>
                <a:cs typeface="Calibri" charset="0"/>
              </a:rPr>
              <a:t>20 bytes</a:t>
            </a:r>
          </a:p>
        </p:txBody>
      </p:sp>
      <p:sp>
        <p:nvSpPr>
          <p:cNvPr id="84997" name="Rectangle 4"/>
          <p:cNvSpPr>
            <a:spLocks noChangeArrowheads="1"/>
          </p:cNvSpPr>
          <p:nvPr/>
        </p:nvSpPr>
        <p:spPr bwMode="auto">
          <a:xfrm>
            <a:off x="5144099" y="2315895"/>
            <a:ext cx="3240360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int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[4][5] =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{{1, 5, 2, 0, 6},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{1, 5, 2, 1, 3 },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{1, 5, 2, 1, 7 },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{1, 5, 2, 2, 1 }};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7873ED-1BC3-4DDF-AD5F-3F2142B17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31</a:t>
            </a:fld>
            <a:endParaRPr lang="en-US"/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B717A39C-B2B0-469E-9E16-CF1347F6C71A}"/>
              </a:ext>
            </a:extLst>
          </p:cNvPr>
          <p:cNvSpPr txBox="1">
            <a:spLocks/>
          </p:cNvSpPr>
          <p:nvPr/>
        </p:nvSpPr>
        <p:spPr>
          <a:xfrm>
            <a:off x="604435" y="4931819"/>
            <a:ext cx="10979970" cy="1424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kern="0" dirty="0">
                <a:latin typeface="Calibri" pitchFamily="-96" charset="0"/>
              </a:rPr>
              <a:t>What’s that displacement?</a:t>
            </a:r>
          </a:p>
          <a:p>
            <a:pPr lvl="1"/>
            <a:r>
              <a:rPr lang="en-US" kern="0" dirty="0">
                <a:cs typeface="Courier New" panose="02070309020205020404" pitchFamily="49" charset="0"/>
              </a:rPr>
              <a:t>Constant address</a:t>
            </a:r>
          </a:p>
          <a:p>
            <a:pPr lvl="1"/>
            <a:r>
              <a:rPr lang="en-US" kern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</a:t>
            </a:r>
            <a:r>
              <a:rPr lang="en-US" kern="0" dirty="0">
                <a:latin typeface="Calibri" pitchFamily="-96" charset="0"/>
              </a:rPr>
              <a:t> is a global. Always in a location known at compile-time. So constant address!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7E3CCFD-F2D1-4074-9258-58CF2790AD0F}"/>
              </a:ext>
            </a:extLst>
          </p:cNvPr>
          <p:cNvSpPr/>
          <p:nvPr/>
        </p:nvSpPr>
        <p:spPr>
          <a:xfrm>
            <a:off x="1661375" y="4514046"/>
            <a:ext cx="515155" cy="357390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1143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Nested</a:t>
            </a:r>
            <a:r>
              <a:rPr lang="en-US" dirty="0">
                <a:latin typeface="Calibri" pitchFamily="-96" charset="0"/>
              </a:rPr>
              <a:t> Array </a:t>
            </a:r>
            <a:r>
              <a:rPr lang="en-US" b="1" dirty="0">
                <a:latin typeface="Calibri" pitchFamily="-96" charset="0"/>
              </a:rPr>
              <a:t>Row</a:t>
            </a:r>
            <a:r>
              <a:rPr lang="en-US" dirty="0">
                <a:latin typeface="Calibri" pitchFamily="-96" charset="0"/>
              </a:rPr>
              <a:t> Access Code</a:t>
            </a:r>
          </a:p>
        </p:txBody>
      </p:sp>
      <p:sp>
        <p:nvSpPr>
          <p:cNvPr id="84994" name="Rectangle 3"/>
          <p:cNvSpPr>
            <a:spLocks noGrp="1" noChangeArrowheads="1"/>
          </p:cNvSpPr>
          <p:nvPr>
            <p:ph idx="1"/>
          </p:nvPr>
        </p:nvSpPr>
        <p:spPr>
          <a:xfrm>
            <a:off x="607595" y="5030132"/>
            <a:ext cx="5488405" cy="1599267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itchFamily="-96" charset="0"/>
              </a:rPr>
              <a:t>Row Vector</a:t>
            </a:r>
          </a:p>
          <a:p>
            <a:pPr lvl="1"/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[index]</a:t>
            </a:r>
            <a:r>
              <a:rPr lang="en-US" b="1" dirty="0">
                <a:latin typeface="Calibri" pitchFamily="-96" charset="0"/>
              </a:rPr>
              <a:t> </a:t>
            </a:r>
            <a:r>
              <a:rPr lang="en-US" dirty="0">
                <a:latin typeface="Calibri" pitchFamily="-96" charset="0"/>
              </a:rPr>
              <a:t>is array of 5 </a:t>
            </a:r>
            <a:r>
              <a:rPr lang="en-US" b="1" dirty="0">
                <a:latin typeface="Courier New" pitchFamily="-96" charset="0"/>
              </a:rPr>
              <a:t>int</a:t>
            </a:r>
            <a:r>
              <a:rPr lang="en-US" dirty="0">
                <a:latin typeface="Calibri" pitchFamily="-96" charset="0"/>
              </a:rPr>
              <a:t>’s</a:t>
            </a:r>
          </a:p>
          <a:p>
            <a:pPr lvl="1"/>
            <a:r>
              <a:rPr lang="en-US" dirty="0">
                <a:latin typeface="Calibri" pitchFamily="-96" charset="0"/>
              </a:rPr>
              <a:t>Starting address </a:t>
            </a:r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 + 20*index</a:t>
            </a:r>
          </a:p>
        </p:txBody>
      </p:sp>
      <p:sp>
        <p:nvSpPr>
          <p:cNvPr id="84995" name="Rectangle 4"/>
          <p:cNvSpPr>
            <a:spLocks noChangeArrowheads="1"/>
          </p:cNvSpPr>
          <p:nvPr/>
        </p:nvSpPr>
        <p:spPr bwMode="auto">
          <a:xfrm>
            <a:off x="607595" y="2592893"/>
            <a:ext cx="4329460" cy="1197764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*</a:t>
            </a:r>
            <a:r>
              <a:rPr lang="en-US" dirty="0" err="1">
                <a:latin typeface="Courier New" pitchFamily="-96" charset="0"/>
              </a:rPr>
              <a:t>get_ord_row</a:t>
            </a:r>
            <a:r>
              <a:rPr lang="en-US" dirty="0">
                <a:latin typeface="Courier New" pitchFamily="-96" charset="0"/>
              </a:rPr>
              <a:t>(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index)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[index];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7595" y="3950013"/>
            <a:ext cx="7776864" cy="92076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342900" algn="l"/>
                <a:tab pos="2628900" algn="l"/>
              </a:tabLst>
              <a:defRPr/>
            </a:pPr>
            <a:r>
              <a:rPr lang="en-US" dirty="0">
                <a:latin typeface="Courier New" pitchFamily="49" charset="0"/>
              </a:rPr>
              <a:t>  # %</a:t>
            </a:r>
            <a:r>
              <a:rPr lang="en-US" dirty="0" err="1">
                <a:latin typeface="Courier New" pitchFamily="49" charset="0"/>
              </a:rPr>
              <a:t>rdi</a:t>
            </a:r>
            <a:r>
              <a:rPr lang="en-US" dirty="0">
                <a:latin typeface="Courier New" pitchFamily="49" charset="0"/>
              </a:rPr>
              <a:t> = index</a:t>
            </a:r>
          </a:p>
          <a:p>
            <a:pPr eaLnBrk="0" hangingPunct="0">
              <a:tabLst>
                <a:tab pos="342900" algn="l"/>
                <a:tab pos="26289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latin typeface="Courier New" pitchFamily="49" charset="0"/>
              </a:rPr>
              <a:t>leaq</a:t>
            </a:r>
            <a:r>
              <a:rPr lang="en-US" dirty="0">
                <a:latin typeface="Courier New" pitchFamily="49" charset="0"/>
              </a:rPr>
              <a:t> (%rdi,%rdi,4),%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	  # 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 = 5 * index</a:t>
            </a:r>
          </a:p>
          <a:p>
            <a:pPr eaLnBrk="0" hangingPunct="0">
              <a:tabLst>
                <a:tab pos="342900" algn="l"/>
                <a:tab pos="26289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latin typeface="Courier New" pitchFamily="49" charset="0"/>
              </a:rPr>
              <a:t>leaq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latin typeface="Courier New" pitchFamily="49" charset="0"/>
              </a:rPr>
              <a:t>ord</a:t>
            </a:r>
            <a:r>
              <a:rPr lang="en-US" dirty="0">
                <a:latin typeface="Courier New" pitchFamily="49" charset="0"/>
              </a:rPr>
              <a:t>(,%rax,4),%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	  # %</a:t>
            </a:r>
            <a:r>
              <a:rPr lang="en-US" dirty="0" err="1">
                <a:latin typeface="Courier New" pitchFamily="49" charset="0"/>
              </a:rPr>
              <a:t>rax</a:t>
            </a:r>
            <a:r>
              <a:rPr lang="en-US" dirty="0">
                <a:latin typeface="Courier New" pitchFamily="49" charset="0"/>
              </a:rPr>
              <a:t> = </a:t>
            </a:r>
            <a:r>
              <a:rPr lang="en-US" dirty="0" err="1">
                <a:latin typeface="Courier New" pitchFamily="49" charset="0"/>
              </a:rPr>
              <a:t>ord</a:t>
            </a:r>
            <a:r>
              <a:rPr lang="en-US" dirty="0">
                <a:latin typeface="Courier New" pitchFamily="49" charset="0"/>
              </a:rPr>
              <a:t> + 4*(5*index)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719817" y="1126361"/>
            <a:ext cx="6440507" cy="1368152"/>
            <a:chOff x="291733" y="692696"/>
            <a:chExt cx="6440507" cy="1368152"/>
          </a:xfrm>
        </p:grpSpPr>
        <p:grpSp>
          <p:nvGrpSpPr>
            <p:cNvPr id="8" name="Group 7"/>
            <p:cNvGrpSpPr/>
            <p:nvPr/>
          </p:nvGrpSpPr>
          <p:grpSpPr>
            <a:xfrm>
              <a:off x="291733" y="692696"/>
              <a:ext cx="6440507" cy="1368152"/>
              <a:chOff x="950893" y="2671762"/>
              <a:chExt cx="6440507" cy="1368152"/>
            </a:xfrm>
          </p:grpSpPr>
          <p:sp>
            <p:nvSpPr>
              <p:cNvPr id="9" name="Line 8"/>
              <p:cNvSpPr>
                <a:spLocks noChangeShapeType="1"/>
              </p:cNvSpPr>
              <p:nvPr/>
            </p:nvSpPr>
            <p:spPr bwMode="auto">
              <a:xfrm flipV="1">
                <a:off x="1295400" y="3523282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Text Box 9"/>
              <p:cNvSpPr txBox="1">
                <a:spLocks noChangeArrowheads="1"/>
              </p:cNvSpPr>
              <p:nvPr/>
            </p:nvSpPr>
            <p:spPr bwMode="auto">
              <a:xfrm>
                <a:off x="950893" y="3670582"/>
                <a:ext cx="607859" cy="36933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dirty="0" err="1">
                    <a:latin typeface="Courier New" pitchFamily="-96" charset="0"/>
                  </a:rPr>
                  <a:t>ord</a:t>
                </a:r>
                <a:endParaRPr lang="en-US" dirty="0">
                  <a:latin typeface="Courier New" pitchFamily="-96" charset="0"/>
                </a:endParaRPr>
              </a:p>
            </p:txBody>
          </p:sp>
          <p:grpSp>
            <p:nvGrpSpPr>
              <p:cNvPr id="11" name="Group 19"/>
              <p:cNvGrpSpPr>
                <a:grpSpLocks/>
              </p:cNvGrpSpPr>
              <p:nvPr/>
            </p:nvGrpSpPr>
            <p:grpSpPr bwMode="auto">
              <a:xfrm>
                <a:off x="1295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34" name="Rectangle 20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35" name="Rectangle 21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36" name="Rectangle 22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37" name="Rectangle 23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38" name="Rectangle 24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6</a:t>
                  </a:r>
                </a:p>
              </p:txBody>
            </p:sp>
          </p:grpSp>
          <p:grpSp>
            <p:nvGrpSpPr>
              <p:cNvPr id="12" name="Group 25"/>
              <p:cNvGrpSpPr>
                <a:grpSpLocks/>
              </p:cNvGrpSpPr>
              <p:nvPr/>
            </p:nvGrpSpPr>
            <p:grpSpPr bwMode="auto">
              <a:xfrm>
                <a:off x="2819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29" name="Rectangle 26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30" name="Rectangle 27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31" name="Rectangle 28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32" name="Rectangle 29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33" name="Rectangle 30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3</a:t>
                  </a:r>
                </a:p>
              </p:txBody>
            </p:sp>
          </p:grpSp>
          <p:grpSp>
            <p:nvGrpSpPr>
              <p:cNvPr id="13" name="Group 31"/>
              <p:cNvGrpSpPr>
                <a:grpSpLocks/>
              </p:cNvGrpSpPr>
              <p:nvPr/>
            </p:nvGrpSpPr>
            <p:grpSpPr bwMode="auto">
              <a:xfrm>
                <a:off x="4343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24" name="Rectangle 32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25" name="Rectangle 33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5</a:t>
                  </a:r>
                </a:p>
              </p:txBody>
            </p:sp>
            <p:sp>
              <p:nvSpPr>
                <p:cNvPr id="26" name="Rectangle 34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2</a:t>
                  </a:r>
                </a:p>
              </p:txBody>
            </p:sp>
            <p:sp>
              <p:nvSpPr>
                <p:cNvPr id="27" name="Rectangle 35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28" name="Rectangle 36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 dirty="0">
                      <a:latin typeface="Courier New" pitchFamily="49" charset="0"/>
                    </a:rPr>
                    <a:t>7</a:t>
                  </a:r>
                </a:p>
              </p:txBody>
            </p:sp>
          </p:grpSp>
          <p:grpSp>
            <p:nvGrpSpPr>
              <p:cNvPr id="14" name="Group 37"/>
              <p:cNvGrpSpPr>
                <a:grpSpLocks/>
              </p:cNvGrpSpPr>
              <p:nvPr/>
            </p:nvGrpSpPr>
            <p:grpSpPr bwMode="auto">
              <a:xfrm>
                <a:off x="5867400" y="2671762"/>
                <a:ext cx="1524000" cy="766763"/>
                <a:chOff x="816" y="2637"/>
                <a:chExt cx="960" cy="483"/>
              </a:xfrm>
            </p:grpSpPr>
            <p:sp>
              <p:nvSpPr>
                <p:cNvPr id="19" name="Rectangle 38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20" name="Rectangle 39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21" name="Rectangle 40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22" name="Rectangle 41"/>
                <p:cNvSpPr>
                  <a:spLocks noChangeArrowheads="1"/>
                </p:cNvSpPr>
                <p:nvPr/>
              </p:nvSpPr>
              <p:spPr bwMode="auto">
                <a:xfrm>
                  <a:off x="1392" y="2637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23" name="Rectangle 42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</p:grpSp>
          <p:sp>
            <p:nvSpPr>
              <p:cNvPr id="15" name="Rectangle 43"/>
              <p:cNvSpPr>
                <a:spLocks noChangeArrowheads="1"/>
              </p:cNvSpPr>
              <p:nvPr/>
            </p:nvSpPr>
            <p:spPr bwMode="auto">
              <a:xfrm>
                <a:off x="1295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16" name="Rectangle 44"/>
              <p:cNvSpPr>
                <a:spLocks noChangeArrowheads="1"/>
              </p:cNvSpPr>
              <p:nvPr/>
            </p:nvSpPr>
            <p:spPr bwMode="auto">
              <a:xfrm>
                <a:off x="2819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17" name="Rectangle 45"/>
              <p:cNvSpPr>
                <a:spLocks noChangeArrowheads="1"/>
              </p:cNvSpPr>
              <p:nvPr/>
            </p:nvSpPr>
            <p:spPr bwMode="auto">
              <a:xfrm>
                <a:off x="4343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18" name="Rectangle 46"/>
              <p:cNvSpPr>
                <a:spLocks noChangeArrowheads="1"/>
              </p:cNvSpPr>
              <p:nvPr/>
            </p:nvSpPr>
            <p:spPr bwMode="auto">
              <a:xfrm>
                <a:off x="5867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</p:grpSp>
        <p:sp>
          <p:nvSpPr>
            <p:cNvPr id="2" name="Right Brace 1"/>
            <p:cNvSpPr/>
            <p:nvPr/>
          </p:nvSpPr>
          <p:spPr bwMode="auto">
            <a:xfrm rot="5400000">
              <a:off x="1301905" y="1466703"/>
              <a:ext cx="216100" cy="290311"/>
            </a:xfrm>
            <a:prstGeom prst="rightBrac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 Box 9"/>
            <p:cNvSpPr txBox="1">
              <a:spLocks noChangeArrowheads="1"/>
            </p:cNvSpPr>
            <p:nvPr/>
          </p:nvSpPr>
          <p:spPr bwMode="auto">
            <a:xfrm>
              <a:off x="1115616" y="1691516"/>
              <a:ext cx="870944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dirty="0">
                  <a:latin typeface="Calibri" charset="0"/>
                  <a:ea typeface="Calibri" charset="0"/>
                  <a:cs typeface="Calibri" charset="0"/>
                </a:rPr>
                <a:t>4 bytes</a:t>
              </a:r>
            </a:p>
          </p:txBody>
        </p:sp>
      </p:grpSp>
      <p:sp>
        <p:nvSpPr>
          <p:cNvPr id="41" name="Right Brace 40"/>
          <p:cNvSpPr/>
          <p:nvPr/>
        </p:nvSpPr>
        <p:spPr bwMode="auto">
          <a:xfrm rot="5400000">
            <a:off x="3253987" y="1295240"/>
            <a:ext cx="216101" cy="1500571"/>
          </a:xfrm>
          <a:prstGeom prst="righ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 Box 9"/>
          <p:cNvSpPr txBox="1">
            <a:spLocks noChangeArrowheads="1"/>
          </p:cNvSpPr>
          <p:nvPr/>
        </p:nvSpPr>
        <p:spPr bwMode="auto">
          <a:xfrm>
            <a:off x="2911852" y="2125181"/>
            <a:ext cx="987963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alibri" charset="0"/>
                <a:ea typeface="Calibri" charset="0"/>
                <a:cs typeface="Calibri" charset="0"/>
              </a:rPr>
              <a:t>20 bytes</a:t>
            </a:r>
          </a:p>
        </p:txBody>
      </p:sp>
      <p:sp>
        <p:nvSpPr>
          <p:cNvPr id="84997" name="Rectangle 4"/>
          <p:cNvSpPr>
            <a:spLocks noChangeArrowheads="1"/>
          </p:cNvSpPr>
          <p:nvPr/>
        </p:nvSpPr>
        <p:spPr bwMode="auto">
          <a:xfrm>
            <a:off x="5144099" y="2315895"/>
            <a:ext cx="3240360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int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[4][5] =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{{1, 5, 2, 0, 6},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{1, 5, 2, 1, 3 },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{1, 5, 2, 1, 7 },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{1, 5, 2, 2, 1 }};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7873ED-1BC3-4DDF-AD5F-3F2142B17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32</a:t>
            </a:fld>
            <a:endParaRPr lang="en-US"/>
          </a:p>
        </p:txBody>
      </p:sp>
      <p:sp>
        <p:nvSpPr>
          <p:cNvPr id="46" name="Rectangle 3">
            <a:extLst>
              <a:ext uri="{FF2B5EF4-FFF2-40B4-BE49-F238E27FC236}">
                <a16:creationId xmlns:a16="http://schemas.microsoft.com/office/drawing/2014/main" id="{3FDEC3EB-676D-425E-B55F-02B4A9E87837}"/>
              </a:ext>
            </a:extLst>
          </p:cNvPr>
          <p:cNvSpPr txBox="1">
            <a:spLocks noChangeArrowheads="1"/>
          </p:cNvSpPr>
          <p:nvPr/>
        </p:nvSpPr>
        <p:spPr>
          <a:xfrm>
            <a:off x="6158397" y="5030132"/>
            <a:ext cx="5488405" cy="1599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itchFamily="-96" charset="0"/>
              </a:rPr>
              <a:t>Assembly Code</a:t>
            </a:r>
          </a:p>
          <a:p>
            <a:pPr lvl="1"/>
            <a:r>
              <a:rPr lang="en-US" dirty="0">
                <a:latin typeface="Calibri" pitchFamily="-96" charset="0"/>
              </a:rPr>
              <a:t>Computes and returns address</a:t>
            </a:r>
          </a:p>
          <a:p>
            <a:pPr lvl="1"/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 + 4*(5*index)</a:t>
            </a:r>
          </a:p>
        </p:txBody>
      </p:sp>
    </p:spTree>
    <p:extLst>
      <p:ext uri="{BB962C8B-B14F-4D97-AF65-F5344CB8AC3E}">
        <p14:creationId xmlns:p14="http://schemas.microsoft.com/office/powerpoint/2010/main" val="953958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/>
          <p:cNvSpPr>
            <a:spLocks noChangeArrowheads="1"/>
          </p:cNvSpPr>
          <p:nvPr/>
        </p:nvSpPr>
        <p:spPr bwMode="auto">
          <a:xfrm>
            <a:off x="6851560" y="4400635"/>
            <a:ext cx="990600" cy="990600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r>
              <a:rPr lang="en-US">
                <a:latin typeface="Calibri" pitchFamily="-96" charset="0"/>
              </a:rPr>
              <a:t>•  •  •</a:t>
            </a:r>
          </a:p>
        </p:txBody>
      </p:sp>
      <p:sp>
        <p:nvSpPr>
          <p:cNvPr id="87042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Nested</a:t>
            </a:r>
            <a:r>
              <a:rPr lang="en-US" dirty="0">
                <a:latin typeface="Calibri" pitchFamily="-96" charset="0"/>
              </a:rPr>
              <a:t> Array </a:t>
            </a:r>
            <a:r>
              <a:rPr lang="en-US" b="1" dirty="0">
                <a:latin typeface="Calibri" pitchFamily="-96" charset="0"/>
              </a:rPr>
              <a:t>Element</a:t>
            </a:r>
            <a:r>
              <a:rPr lang="en-US" dirty="0">
                <a:latin typeface="Calibri" pitchFamily="-96" charset="0"/>
              </a:rPr>
              <a:t> Access</a:t>
            </a:r>
          </a:p>
        </p:txBody>
      </p:sp>
      <p:sp>
        <p:nvSpPr>
          <p:cNvPr id="310276" name="Rectangle 4"/>
          <p:cNvSpPr>
            <a:spLocks noGrp="1" noChangeArrowheads="1"/>
          </p:cNvSpPr>
          <p:nvPr>
            <p:ph idx="1"/>
          </p:nvPr>
        </p:nvSpPr>
        <p:spPr>
          <a:xfrm>
            <a:off x="607595" y="1143000"/>
            <a:ext cx="10972800" cy="2234729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itchFamily="-96" charset="0"/>
              </a:rPr>
              <a:t>Now, let’s find the </a:t>
            </a:r>
            <a:r>
              <a:rPr lang="en-US" i="1" dirty="0">
                <a:latin typeface="Calibri" pitchFamily="-96" charset="0"/>
              </a:rPr>
              <a:t>element</a:t>
            </a:r>
            <a:r>
              <a:rPr lang="en-US" dirty="0">
                <a:latin typeface="Calibri" pitchFamily="-96" charset="0"/>
              </a:rPr>
              <a:t> that we want</a:t>
            </a:r>
          </a:p>
          <a:p>
            <a:r>
              <a:rPr lang="en-US" dirty="0">
                <a:latin typeface="Calibri" pitchFamily="-96" charset="0"/>
              </a:rPr>
              <a:t>Array Elements </a:t>
            </a:r>
            <a:endParaRPr lang="en-US" dirty="0">
              <a:latin typeface="Courier New" pitchFamily="-96" charset="0"/>
            </a:endParaRPr>
          </a:p>
          <a:p>
            <a:pPr lvl="1"/>
            <a:r>
              <a:rPr lang="en-US" dirty="0">
                <a:latin typeface="Calibri" pitchFamily="-96" charset="0"/>
              </a:rPr>
              <a:t> </a:t>
            </a:r>
            <a:r>
              <a:rPr lang="en-US" b="1" dirty="0">
                <a:latin typeface="Courier New" pitchFamily="-96" charset="0"/>
              </a:rPr>
              <a:t>A[</a:t>
            </a:r>
            <a:r>
              <a:rPr lang="en-US" b="1" dirty="0" err="1">
                <a:latin typeface="Courier New" pitchFamily="-96" charset="0"/>
              </a:rPr>
              <a:t>i</a:t>
            </a:r>
            <a:r>
              <a:rPr lang="en-US" b="1" dirty="0">
                <a:latin typeface="Courier New" pitchFamily="-96" charset="0"/>
              </a:rPr>
              <a:t>][j]</a:t>
            </a:r>
            <a:r>
              <a:rPr lang="en-US" b="1" dirty="0">
                <a:latin typeface="Calibri" pitchFamily="-96" charset="0"/>
              </a:rPr>
              <a:t> </a:t>
            </a:r>
            <a:r>
              <a:rPr lang="en-US" dirty="0">
                <a:latin typeface="Calibri" pitchFamily="-96" charset="0"/>
              </a:rPr>
              <a:t>is element of type </a:t>
            </a:r>
            <a:r>
              <a:rPr lang="en-US" i="1" dirty="0">
                <a:latin typeface="Calibri" pitchFamily="-96" charset="0"/>
              </a:rPr>
              <a:t>T, </a:t>
            </a:r>
            <a:r>
              <a:rPr lang="en-US" dirty="0">
                <a:latin typeface="Calibri" pitchFamily="-96" charset="0"/>
              </a:rPr>
              <a:t>which requires </a:t>
            </a:r>
            <a:r>
              <a:rPr lang="en-US" i="1" dirty="0">
                <a:latin typeface="Calibri" pitchFamily="-96" charset="0"/>
              </a:rPr>
              <a:t>K</a:t>
            </a:r>
            <a:r>
              <a:rPr lang="en-US" dirty="0">
                <a:latin typeface="Calibri" pitchFamily="-96" charset="0"/>
              </a:rPr>
              <a:t> bytes</a:t>
            </a:r>
            <a:endParaRPr lang="en-US" dirty="0">
              <a:latin typeface="Courier New" pitchFamily="-96" charset="0"/>
            </a:endParaRPr>
          </a:p>
          <a:p>
            <a:pPr lvl="1"/>
            <a:r>
              <a:rPr lang="en-US" dirty="0">
                <a:latin typeface="Calibri" pitchFamily="-96" charset="0"/>
              </a:rPr>
              <a:t>Address  </a:t>
            </a:r>
            <a:r>
              <a:rPr lang="en-US" i="1" dirty="0">
                <a:latin typeface="Calibri" charset="0"/>
                <a:ea typeface="Calibri" charset="0"/>
                <a:cs typeface="Calibri" charset="0"/>
              </a:rPr>
              <a:t>A + </a:t>
            </a:r>
            <a:r>
              <a:rPr lang="en-US" i="1" dirty="0" err="1">
                <a:latin typeface="Calibri" pitchFamily="-96" charset="0"/>
              </a:rPr>
              <a:t>i</a:t>
            </a:r>
            <a:r>
              <a:rPr lang="en-US" i="1" dirty="0">
                <a:latin typeface="Calibri" pitchFamily="-96" charset="0"/>
              </a:rPr>
              <a:t> * (C * K) +  j * K   =   </a:t>
            </a:r>
            <a:r>
              <a:rPr lang="pl-PL" i="1" dirty="0">
                <a:latin typeface="Calibri" pitchFamily="-96" charset="0"/>
              </a:rPr>
              <a:t>A + </a:t>
            </a:r>
            <a:r>
              <a:rPr lang="pl-PL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 * C +  j</a:t>
            </a:r>
            <a:r>
              <a:rPr lang="en-US" dirty="0">
                <a:latin typeface="Calibri" pitchFamily="-96" charset="0"/>
              </a:rPr>
              <a:t>)</a:t>
            </a:r>
            <a:r>
              <a:rPr lang="pl-PL" i="1" dirty="0">
                <a:latin typeface="Calibri" pitchFamily="-96" charset="0"/>
              </a:rPr>
              <a:t>* K</a:t>
            </a:r>
            <a:endParaRPr lang="en-US" i="1" dirty="0">
              <a:latin typeface="Calibri" pitchFamily="-96" charset="0"/>
            </a:endParaRPr>
          </a:p>
        </p:txBody>
      </p:sp>
      <p:grpSp>
        <p:nvGrpSpPr>
          <p:cNvPr id="87044" name="Group 5"/>
          <p:cNvGrpSpPr>
            <a:grpSpLocks/>
          </p:cNvGrpSpPr>
          <p:nvPr/>
        </p:nvGrpSpPr>
        <p:grpSpPr bwMode="auto">
          <a:xfrm>
            <a:off x="4717960" y="3867235"/>
            <a:ext cx="2133600" cy="1524000"/>
            <a:chOff x="1680" y="2064"/>
            <a:chExt cx="1344" cy="960"/>
          </a:xfrm>
        </p:grpSpPr>
        <p:grpSp>
          <p:nvGrpSpPr>
            <p:cNvPr id="87073" name="Group 6"/>
            <p:cNvGrpSpPr>
              <a:grpSpLocks/>
            </p:cNvGrpSpPr>
            <p:nvPr/>
          </p:nvGrpSpPr>
          <p:grpSpPr bwMode="auto">
            <a:xfrm>
              <a:off x="1680" y="2400"/>
              <a:ext cx="1344" cy="624"/>
              <a:chOff x="1488" y="3504"/>
              <a:chExt cx="1344" cy="624"/>
            </a:xfrm>
          </p:grpSpPr>
          <p:sp>
            <p:nvSpPr>
              <p:cNvPr id="310281" name="Rectangle 9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eaLnBrk="0" hangingPunct="0">
                  <a:defRPr/>
                </a:pPr>
                <a:r>
                  <a:rPr lang="en-US" sz="1600" dirty="0">
                    <a:latin typeface="Calibri" pitchFamily="34" charset="0"/>
                  </a:rPr>
                  <a:t> • • •                      • • •</a:t>
                </a:r>
              </a:p>
            </p:txBody>
          </p:sp>
          <p:sp>
            <p:nvSpPr>
              <p:cNvPr id="310279" name="Rectangle 7"/>
              <p:cNvSpPr>
                <a:spLocks noChangeArrowheads="1"/>
              </p:cNvSpPr>
              <p:nvPr/>
            </p:nvSpPr>
            <p:spPr bwMode="auto">
              <a:xfrm>
                <a:off x="1920" y="3504"/>
                <a:ext cx="384" cy="624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sz="1600" dirty="0">
                    <a:latin typeface="Courier New" pitchFamily="49" charset="0"/>
                  </a:rPr>
                  <a:t>A</a:t>
                </a:r>
              </a:p>
              <a:p>
                <a:pPr algn="ctr" eaLnBrk="0" hangingPunct="0">
                  <a:defRPr/>
                </a:pPr>
                <a:r>
                  <a:rPr lang="en-US" sz="1600" dirty="0">
                    <a:latin typeface="Courier New" pitchFamily="49" charset="0"/>
                  </a:rPr>
                  <a:t>[</a:t>
                </a:r>
                <a:r>
                  <a:rPr lang="en-US" sz="1600" dirty="0" err="1">
                    <a:latin typeface="Courier New" pitchFamily="49" charset="0"/>
                  </a:rPr>
                  <a:t>i</a:t>
                </a:r>
                <a:r>
                  <a:rPr lang="en-US" sz="1600" dirty="0">
                    <a:latin typeface="Courier New" pitchFamily="49" charset="0"/>
                  </a:rPr>
                  <a:t>]</a:t>
                </a:r>
              </a:p>
              <a:p>
                <a:pPr algn="ctr" eaLnBrk="0" hangingPunct="0">
                  <a:defRPr/>
                </a:pPr>
                <a:r>
                  <a:rPr lang="en-US" sz="1600" dirty="0">
                    <a:latin typeface="Courier New" pitchFamily="49" charset="0"/>
                  </a:rPr>
                  <a:t>[j]</a:t>
                </a:r>
              </a:p>
            </p:txBody>
          </p:sp>
        </p:grpSp>
        <p:sp>
          <p:nvSpPr>
            <p:cNvPr id="87074" name="Line 10"/>
            <p:cNvSpPr>
              <a:spLocks noChangeShapeType="1"/>
            </p:cNvSpPr>
            <p:nvPr/>
          </p:nvSpPr>
          <p:spPr bwMode="auto">
            <a:xfrm>
              <a:off x="1680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75" name="Line 11"/>
            <p:cNvSpPr>
              <a:spLocks noChangeShapeType="1"/>
            </p:cNvSpPr>
            <p:nvPr/>
          </p:nvSpPr>
          <p:spPr bwMode="auto">
            <a:xfrm>
              <a:off x="1680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76" name="Line 12"/>
            <p:cNvSpPr>
              <a:spLocks noChangeShapeType="1"/>
            </p:cNvSpPr>
            <p:nvPr/>
          </p:nvSpPr>
          <p:spPr bwMode="auto">
            <a:xfrm>
              <a:off x="3024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77" name="Line 13"/>
            <p:cNvSpPr>
              <a:spLocks noChangeShapeType="1"/>
            </p:cNvSpPr>
            <p:nvPr/>
          </p:nvSpPr>
          <p:spPr bwMode="auto">
            <a:xfrm>
              <a:off x="1680" y="2208"/>
              <a:ext cx="13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78" name="Rectangle 14"/>
            <p:cNvSpPr>
              <a:spLocks noChangeArrowheads="1"/>
            </p:cNvSpPr>
            <p:nvPr/>
          </p:nvSpPr>
          <p:spPr bwMode="auto">
            <a:xfrm>
              <a:off x="2112" y="2064"/>
              <a:ext cx="528" cy="240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sz="1600">
                  <a:latin typeface="Courier New" pitchFamily="-96" charset="0"/>
                </a:rPr>
                <a:t>A[i]</a:t>
              </a:r>
              <a:endParaRPr lang="en-US" sz="1600">
                <a:latin typeface="Calibri" pitchFamily="-96" charset="0"/>
              </a:endParaRPr>
            </a:p>
          </p:txBody>
        </p:sp>
      </p:grpSp>
      <p:grpSp>
        <p:nvGrpSpPr>
          <p:cNvPr id="87045" name="Group 15"/>
          <p:cNvGrpSpPr>
            <a:grpSpLocks/>
          </p:cNvGrpSpPr>
          <p:nvPr/>
        </p:nvGrpSpPr>
        <p:grpSpPr bwMode="auto">
          <a:xfrm>
            <a:off x="7765960" y="3867235"/>
            <a:ext cx="2133600" cy="1524000"/>
            <a:chOff x="4176" y="2064"/>
            <a:chExt cx="1344" cy="960"/>
          </a:xfrm>
        </p:grpSpPr>
        <p:grpSp>
          <p:nvGrpSpPr>
            <p:cNvPr id="87065" name="Group 16"/>
            <p:cNvGrpSpPr>
              <a:grpSpLocks/>
            </p:cNvGrpSpPr>
            <p:nvPr/>
          </p:nvGrpSpPr>
          <p:grpSpPr bwMode="auto">
            <a:xfrm>
              <a:off x="4176" y="2400"/>
              <a:ext cx="1344" cy="624"/>
              <a:chOff x="1488" y="3504"/>
              <a:chExt cx="1344" cy="624"/>
            </a:xfrm>
          </p:grpSpPr>
          <p:sp>
            <p:nvSpPr>
              <p:cNvPr id="87070" name="Rectangle 19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D5F1CF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alibri" pitchFamily="-96" charset="0"/>
                  </a:rPr>
                  <a:t>• • •</a:t>
                </a:r>
              </a:p>
            </p:txBody>
          </p:sp>
          <p:sp>
            <p:nvSpPr>
              <p:cNvPr id="87071" name="Rectangle 17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D5F1C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[R-1]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87072" name="Rectangle 18"/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D5F1CF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[R-1]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sp>
          <p:nvSpPr>
            <p:cNvPr id="87066" name="Line 20"/>
            <p:cNvSpPr>
              <a:spLocks noChangeShapeType="1"/>
            </p:cNvSpPr>
            <p:nvPr/>
          </p:nvSpPr>
          <p:spPr bwMode="auto">
            <a:xfrm>
              <a:off x="4176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67" name="Line 21"/>
            <p:cNvSpPr>
              <a:spLocks noChangeShapeType="1"/>
            </p:cNvSpPr>
            <p:nvPr/>
          </p:nvSpPr>
          <p:spPr bwMode="auto">
            <a:xfrm>
              <a:off x="5520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68" name="Line 22"/>
            <p:cNvSpPr>
              <a:spLocks noChangeShapeType="1"/>
            </p:cNvSpPr>
            <p:nvPr/>
          </p:nvSpPr>
          <p:spPr bwMode="auto">
            <a:xfrm>
              <a:off x="4176" y="2208"/>
              <a:ext cx="13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69" name="Rectangle 23"/>
            <p:cNvSpPr>
              <a:spLocks noChangeArrowheads="1"/>
            </p:cNvSpPr>
            <p:nvPr/>
          </p:nvSpPr>
          <p:spPr bwMode="auto">
            <a:xfrm>
              <a:off x="4608" y="2064"/>
              <a:ext cx="528" cy="240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sz="1600">
                  <a:latin typeface="Courier New" pitchFamily="-96" charset="0"/>
                </a:rPr>
                <a:t>A[R-1]</a:t>
              </a:r>
              <a:endParaRPr lang="en-US" sz="1600">
                <a:latin typeface="Calibri" pitchFamily="-96" charset="0"/>
              </a:endParaRPr>
            </a:p>
          </p:txBody>
        </p:sp>
      </p:grpSp>
      <p:sp>
        <p:nvSpPr>
          <p:cNvPr id="87046" name="Rectangle 24"/>
          <p:cNvSpPr>
            <a:spLocks noChangeArrowheads="1"/>
          </p:cNvSpPr>
          <p:nvPr/>
        </p:nvSpPr>
        <p:spPr bwMode="auto">
          <a:xfrm>
            <a:off x="3727360" y="4400635"/>
            <a:ext cx="990600" cy="990600"/>
          </a:xfrm>
          <a:prstGeom prst="rect">
            <a:avLst/>
          </a:prstGeom>
          <a:solidFill>
            <a:schemeClr val="bg1"/>
          </a:solidFill>
          <a:ln w="25400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eaLnBrk="0" hangingPunct="0"/>
            <a:r>
              <a:rPr lang="en-US">
                <a:latin typeface="Calibri" pitchFamily="-96" charset="0"/>
              </a:rPr>
              <a:t>•  •  •</a:t>
            </a:r>
          </a:p>
        </p:txBody>
      </p:sp>
      <p:sp>
        <p:nvSpPr>
          <p:cNvPr id="87047" name="Text Box 25"/>
          <p:cNvSpPr txBox="1">
            <a:spLocks noChangeArrowheads="1"/>
          </p:cNvSpPr>
          <p:nvPr/>
        </p:nvSpPr>
        <p:spPr bwMode="auto">
          <a:xfrm>
            <a:off x="1392149" y="5618248"/>
            <a:ext cx="396875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>
                <a:latin typeface="Courier New" pitchFamily="-96" charset="0"/>
              </a:rPr>
              <a:t>A</a:t>
            </a:r>
          </a:p>
        </p:txBody>
      </p:sp>
      <p:sp>
        <p:nvSpPr>
          <p:cNvPr id="87048" name="Line 26"/>
          <p:cNvSpPr>
            <a:spLocks noChangeShapeType="1"/>
          </p:cNvSpPr>
          <p:nvPr/>
        </p:nvSpPr>
        <p:spPr bwMode="auto">
          <a:xfrm flipV="1">
            <a:off x="1593760" y="5391235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049" name="Line 27"/>
          <p:cNvSpPr>
            <a:spLocks noChangeShapeType="1"/>
          </p:cNvSpPr>
          <p:nvPr/>
        </p:nvSpPr>
        <p:spPr bwMode="auto">
          <a:xfrm flipV="1">
            <a:off x="4717960" y="5391235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7050" name="Group 28"/>
          <p:cNvGrpSpPr>
            <a:grpSpLocks/>
          </p:cNvGrpSpPr>
          <p:nvPr/>
        </p:nvGrpSpPr>
        <p:grpSpPr bwMode="auto">
          <a:xfrm>
            <a:off x="1593760" y="3867235"/>
            <a:ext cx="2133600" cy="1524000"/>
            <a:chOff x="336" y="2064"/>
            <a:chExt cx="1344" cy="960"/>
          </a:xfrm>
        </p:grpSpPr>
        <p:grpSp>
          <p:nvGrpSpPr>
            <p:cNvPr id="87057" name="Group 29"/>
            <p:cNvGrpSpPr>
              <a:grpSpLocks/>
            </p:cNvGrpSpPr>
            <p:nvPr/>
          </p:nvGrpSpPr>
          <p:grpSpPr bwMode="auto">
            <a:xfrm>
              <a:off x="336" y="2400"/>
              <a:ext cx="1344" cy="624"/>
              <a:chOff x="1488" y="3504"/>
              <a:chExt cx="1344" cy="624"/>
            </a:xfrm>
          </p:grpSpPr>
          <p:sp>
            <p:nvSpPr>
              <p:cNvPr id="87062" name="Rectangle 32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1344" cy="624"/>
              </a:xfrm>
              <a:prstGeom prst="rect">
                <a:avLst/>
              </a:prstGeom>
              <a:solidFill>
                <a:srgbClr val="F1C7C7"/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alibri" pitchFamily="-96" charset="0"/>
                  </a:rPr>
                  <a:t>• • •</a:t>
                </a:r>
              </a:p>
            </p:txBody>
          </p:sp>
          <p:sp>
            <p:nvSpPr>
              <p:cNvPr id="87063" name="Rectangle 30"/>
              <p:cNvSpPr>
                <a:spLocks noChangeArrowheads="1"/>
              </p:cNvSpPr>
              <p:nvPr/>
            </p:nvSpPr>
            <p:spPr bwMode="auto">
              <a:xfrm>
                <a:off x="1488" y="3504"/>
                <a:ext cx="384" cy="624"/>
              </a:xfrm>
              <a:prstGeom prst="rect">
                <a:avLst/>
              </a:prstGeom>
              <a:solidFill>
                <a:srgbClr val="F1C7C7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</p:txBody>
          </p:sp>
          <p:sp>
            <p:nvSpPr>
              <p:cNvPr id="87064" name="Rectangle 31"/>
              <p:cNvSpPr>
                <a:spLocks noChangeArrowheads="1"/>
              </p:cNvSpPr>
              <p:nvPr/>
            </p:nvSpPr>
            <p:spPr bwMode="auto">
              <a:xfrm>
                <a:off x="2448" y="3504"/>
                <a:ext cx="384" cy="624"/>
              </a:xfrm>
              <a:prstGeom prst="rect">
                <a:avLst/>
              </a:prstGeom>
              <a:solidFill>
                <a:srgbClr val="F1C7C7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A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[0]</a:t>
                </a:r>
              </a:p>
              <a:p>
                <a:pPr algn="ctr" eaLnBrk="0" hangingPunct="0"/>
                <a:r>
                  <a:rPr lang="en-US" sz="1600">
                    <a:latin typeface="Courier New" pitchFamily="-96" charset="0"/>
                  </a:rPr>
                  <a:t>[C-1]</a:t>
                </a:r>
              </a:p>
            </p:txBody>
          </p:sp>
        </p:grpSp>
        <p:sp>
          <p:nvSpPr>
            <p:cNvPr id="87058" name="Line 33"/>
            <p:cNvSpPr>
              <a:spLocks noChangeShapeType="1"/>
            </p:cNvSpPr>
            <p:nvPr/>
          </p:nvSpPr>
          <p:spPr bwMode="auto">
            <a:xfrm>
              <a:off x="336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59" name="Line 34"/>
            <p:cNvSpPr>
              <a:spLocks noChangeShapeType="1"/>
            </p:cNvSpPr>
            <p:nvPr/>
          </p:nvSpPr>
          <p:spPr bwMode="auto">
            <a:xfrm>
              <a:off x="336" y="2208"/>
              <a:ext cx="134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60" name="Rectangle 35"/>
            <p:cNvSpPr>
              <a:spLocks noChangeArrowheads="1"/>
            </p:cNvSpPr>
            <p:nvPr/>
          </p:nvSpPr>
          <p:spPr bwMode="auto">
            <a:xfrm>
              <a:off x="768" y="2064"/>
              <a:ext cx="528" cy="240"/>
            </a:xfrm>
            <a:prstGeom prst="rect">
              <a:avLst/>
            </a:prstGeom>
            <a:solidFill>
              <a:schemeClr val="bg1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sz="1600">
                  <a:latin typeface="Courier New" pitchFamily="-96" charset="0"/>
                </a:rPr>
                <a:t>A[0]</a:t>
              </a:r>
              <a:endParaRPr lang="en-US" sz="1600">
                <a:latin typeface="Calibri" pitchFamily="-96" charset="0"/>
              </a:endParaRPr>
            </a:p>
          </p:txBody>
        </p:sp>
        <p:sp>
          <p:nvSpPr>
            <p:cNvPr id="87061" name="Line 36"/>
            <p:cNvSpPr>
              <a:spLocks noChangeShapeType="1"/>
            </p:cNvSpPr>
            <p:nvPr/>
          </p:nvSpPr>
          <p:spPr bwMode="auto">
            <a:xfrm>
              <a:off x="1680" y="2160"/>
              <a:ext cx="0" cy="144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7051" name="Text Box 38"/>
          <p:cNvSpPr txBox="1">
            <a:spLocks noChangeArrowheads="1"/>
          </p:cNvSpPr>
          <p:nvPr/>
        </p:nvSpPr>
        <p:spPr bwMode="auto">
          <a:xfrm>
            <a:off x="4005173" y="5618248"/>
            <a:ext cx="1447800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dirty="0">
                <a:latin typeface="Courier New" pitchFamily="-96" charset="0"/>
              </a:rPr>
              <a:t>A+(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*C*4)</a:t>
            </a:r>
          </a:p>
        </p:txBody>
      </p:sp>
      <p:sp>
        <p:nvSpPr>
          <p:cNvPr id="87052" name="Text Box 39"/>
          <p:cNvSpPr txBox="1">
            <a:spLocks noChangeArrowheads="1"/>
          </p:cNvSpPr>
          <p:nvPr/>
        </p:nvSpPr>
        <p:spPr bwMode="auto">
          <a:xfrm>
            <a:off x="7384960" y="5618247"/>
            <a:ext cx="1991816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>
                <a:latin typeface="Courier New" pitchFamily="-96" charset="0"/>
              </a:rPr>
              <a:t>A+((R-1)*C*4)</a:t>
            </a:r>
          </a:p>
        </p:txBody>
      </p:sp>
      <p:sp>
        <p:nvSpPr>
          <p:cNvPr id="87053" name="Line 40"/>
          <p:cNvSpPr>
            <a:spLocks noChangeShapeType="1"/>
          </p:cNvSpPr>
          <p:nvPr/>
        </p:nvSpPr>
        <p:spPr bwMode="auto">
          <a:xfrm flipV="1">
            <a:off x="7765960" y="5391235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054" name="Text Box 15"/>
          <p:cNvSpPr txBox="1">
            <a:spLocks noChangeArrowheads="1"/>
          </p:cNvSpPr>
          <p:nvPr/>
        </p:nvSpPr>
        <p:spPr bwMode="auto">
          <a:xfrm>
            <a:off x="1485810" y="3322723"/>
            <a:ext cx="201295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sz="2000">
                <a:latin typeface="Courier New" pitchFamily="-96" charset="0"/>
              </a:rPr>
              <a:t>int A[R][C];</a:t>
            </a:r>
          </a:p>
        </p:txBody>
      </p:sp>
      <p:sp>
        <p:nvSpPr>
          <p:cNvPr id="87055" name="Line 27"/>
          <p:cNvSpPr>
            <a:spLocks noChangeShapeType="1"/>
          </p:cNvSpPr>
          <p:nvPr/>
        </p:nvSpPr>
        <p:spPr bwMode="auto">
          <a:xfrm flipV="1">
            <a:off x="5708560" y="5391233"/>
            <a:ext cx="0" cy="593726"/>
          </a:xfrm>
          <a:prstGeom prst="line">
            <a:avLst/>
          </a:prstGeom>
          <a:noFill/>
          <a:ln w="57150">
            <a:solidFill>
              <a:srgbClr val="990000"/>
            </a:solidFill>
            <a:round/>
            <a:headEnd/>
            <a:tailEnd type="triangle" w="med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Text Box 38"/>
          <p:cNvSpPr txBox="1">
            <a:spLocks noChangeArrowheads="1"/>
          </p:cNvSpPr>
          <p:nvPr/>
        </p:nvSpPr>
        <p:spPr bwMode="auto">
          <a:xfrm>
            <a:off x="4430624" y="5987018"/>
            <a:ext cx="2954337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 eaLnBrk="0" hangingPunct="0"/>
            <a:r>
              <a:rPr lang="en-US" dirty="0">
                <a:solidFill>
                  <a:srgbClr val="990000"/>
                </a:solidFill>
                <a:latin typeface="Courier New" pitchFamily="-96" charset="0"/>
              </a:rPr>
              <a:t>A+(</a:t>
            </a:r>
            <a:r>
              <a:rPr lang="en-US" dirty="0" err="1">
                <a:solidFill>
                  <a:srgbClr val="990000"/>
                </a:solidFill>
                <a:latin typeface="Courier New" pitchFamily="-96" charset="0"/>
              </a:rPr>
              <a:t>i</a:t>
            </a:r>
            <a:r>
              <a:rPr lang="en-US" dirty="0">
                <a:solidFill>
                  <a:srgbClr val="990000"/>
                </a:solidFill>
                <a:latin typeface="Courier New" pitchFamily="-96" charset="0"/>
              </a:rPr>
              <a:t>*C*4)+(j*4)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2E5C64-1836-4A5B-B6AE-18D3D2FCB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55" grpId="0" animBg="1"/>
      <p:bldP spid="4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Nested</a:t>
            </a:r>
            <a:r>
              <a:rPr lang="en-US" dirty="0">
                <a:latin typeface="Calibri" pitchFamily="-96" charset="0"/>
              </a:rPr>
              <a:t> Array </a:t>
            </a:r>
            <a:r>
              <a:rPr lang="en-US" b="1" dirty="0">
                <a:latin typeface="Calibri" pitchFamily="-96" charset="0"/>
              </a:rPr>
              <a:t>Element</a:t>
            </a:r>
            <a:r>
              <a:rPr lang="en-US" dirty="0">
                <a:latin typeface="Calibri" pitchFamily="-96" charset="0"/>
              </a:rPr>
              <a:t> Access Code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idx="1"/>
          </p:nvPr>
        </p:nvSpPr>
        <p:spPr>
          <a:xfrm>
            <a:off x="607595" y="4797152"/>
            <a:ext cx="10972800" cy="170352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Calibri" pitchFamily="-96" charset="0"/>
              </a:rPr>
              <a:t>Array Elements </a:t>
            </a:r>
            <a:endParaRPr lang="en-US" dirty="0">
              <a:latin typeface="Courier New" pitchFamily="-96" charset="0"/>
            </a:endParaRPr>
          </a:p>
          <a:p>
            <a:pPr lvl="1"/>
            <a:r>
              <a:rPr lang="en-US" b="1" dirty="0">
                <a:latin typeface="Calibri" pitchFamily="-96" charset="0"/>
              </a:rPr>
              <a:t> </a:t>
            </a:r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[index][digit]</a:t>
            </a:r>
            <a:r>
              <a:rPr lang="en-US" b="1" dirty="0">
                <a:latin typeface="Calibri" pitchFamily="-96" charset="0"/>
              </a:rPr>
              <a:t> </a:t>
            </a:r>
            <a:r>
              <a:rPr lang="en-US" dirty="0">
                <a:latin typeface="Calibri" pitchFamily="-96" charset="0"/>
              </a:rPr>
              <a:t>is type</a:t>
            </a:r>
            <a:r>
              <a:rPr lang="en-US" b="1" dirty="0">
                <a:latin typeface="Calibri" pitchFamily="-96" charset="0"/>
              </a:rPr>
              <a:t> </a:t>
            </a:r>
            <a:r>
              <a:rPr lang="en-US" b="1" dirty="0" err="1">
                <a:latin typeface="Courier New" pitchFamily="-96" charset="0"/>
              </a:rPr>
              <a:t>int</a:t>
            </a:r>
            <a:endParaRPr lang="en-US" b="1" dirty="0">
              <a:latin typeface="Courier New" pitchFamily="-96" charset="0"/>
            </a:endParaRPr>
          </a:p>
          <a:p>
            <a:pPr lvl="1"/>
            <a:r>
              <a:rPr lang="en-US" dirty="0">
                <a:latin typeface="Calibri" pitchFamily="-96" charset="0"/>
              </a:rPr>
              <a:t>Address: 	</a:t>
            </a:r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 + 20*index + 4*digit  </a:t>
            </a:r>
            <a:r>
              <a:rPr lang="en-US" dirty="0"/>
              <a:t>=  </a:t>
            </a:r>
            <a:r>
              <a:rPr lang="en-US" b="1" dirty="0" err="1">
                <a:solidFill>
                  <a:srgbClr val="990000"/>
                </a:solidFill>
                <a:latin typeface="Courier New" pitchFamily="-96" charset="0"/>
              </a:rPr>
              <a:t>ord</a:t>
            </a:r>
            <a:r>
              <a:rPr lang="en-US" b="1" dirty="0">
                <a:solidFill>
                  <a:srgbClr val="990000"/>
                </a:solidFill>
                <a:latin typeface="Courier New" pitchFamily="-96" charset="0"/>
              </a:rPr>
              <a:t> + 4*(</a:t>
            </a:r>
            <a:r>
              <a:rPr lang="en-US" b="1" dirty="0">
                <a:solidFill>
                  <a:srgbClr val="0070C0"/>
                </a:solidFill>
                <a:latin typeface="Courier New" pitchFamily="-96" charset="0"/>
              </a:rPr>
              <a:t>5*index</a:t>
            </a:r>
            <a:r>
              <a:rPr lang="en-US" b="1" dirty="0">
                <a:latin typeface="Courier New" pitchFamily="-96" charset="0"/>
              </a:rPr>
              <a:t> </a:t>
            </a:r>
            <a:r>
              <a:rPr lang="en-US" b="1" dirty="0">
                <a:solidFill>
                  <a:srgbClr val="7030A0"/>
                </a:solidFill>
                <a:latin typeface="Courier New" pitchFamily="-96" charset="0"/>
              </a:rPr>
              <a:t>+ digit</a:t>
            </a:r>
            <a:r>
              <a:rPr lang="en-US" b="1" dirty="0">
                <a:solidFill>
                  <a:srgbClr val="990000"/>
                </a:solidFill>
                <a:latin typeface="Courier New" pitchFamily="-96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990000"/>
                </a:solidFill>
                <a:latin typeface="Courier New" pitchFamily="-96" charset="0"/>
              </a:rPr>
              <a:t> </a:t>
            </a:r>
            <a:endParaRPr lang="en-US" b="1" dirty="0">
              <a:solidFill>
                <a:srgbClr val="990000"/>
              </a:solidFill>
              <a:latin typeface="Calibri" pitchFamily="-96" charset="0"/>
            </a:endParaRPr>
          </a:p>
        </p:txBody>
      </p:sp>
      <p:sp>
        <p:nvSpPr>
          <p:cNvPr id="89091" name="Rectangle 4"/>
          <p:cNvSpPr>
            <a:spLocks noChangeArrowheads="1"/>
          </p:cNvSpPr>
          <p:nvPr/>
        </p:nvSpPr>
        <p:spPr bwMode="auto">
          <a:xfrm>
            <a:off x="5073040" y="2042957"/>
            <a:ext cx="6507354" cy="1197764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get_ord_digit</a:t>
            </a:r>
            <a:r>
              <a:rPr lang="en-US" dirty="0">
                <a:latin typeface="Courier New" pitchFamily="-96" charset="0"/>
              </a:rPr>
              <a:t>(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index,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digit)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[index][digit];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444319" y="3429000"/>
            <a:ext cx="8145016" cy="119776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968375" algn="l"/>
                <a:tab pos="4000500" algn="l"/>
              </a:tabLst>
              <a:defRPr/>
            </a:pPr>
            <a:r>
              <a:rPr lang="en-US" dirty="0">
                <a:latin typeface="Courier New" pitchFamily="49" charset="0"/>
              </a:rPr>
              <a:t> # %</a:t>
            </a:r>
            <a:r>
              <a:rPr lang="en-US" dirty="0" err="1">
                <a:latin typeface="Courier New" pitchFamily="49" charset="0"/>
              </a:rPr>
              <a:t>rdi</a:t>
            </a:r>
            <a:r>
              <a:rPr lang="en-US" dirty="0">
                <a:latin typeface="Courier New" pitchFamily="49" charset="0"/>
              </a:rPr>
              <a:t> = index</a:t>
            </a:r>
          </a:p>
          <a:p>
            <a:pPr eaLnBrk="0" hangingPunct="0">
              <a:tabLst>
                <a:tab pos="114300" algn="l"/>
                <a:tab pos="968375" algn="l"/>
                <a:tab pos="40005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leaq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	(%rdi,%rdi,4), %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rax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	# 5*index</a:t>
            </a:r>
          </a:p>
          <a:p>
            <a:pPr eaLnBrk="0" hangingPunct="0">
              <a:tabLst>
                <a:tab pos="114300" algn="l"/>
                <a:tab pos="968375" algn="l"/>
                <a:tab pos="40005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</a:rPr>
              <a:t>addq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	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%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, %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</a:rPr>
              <a:t>rsi</a:t>
            </a:r>
            <a:r>
              <a:rPr lang="en-US" dirty="0">
                <a:latin typeface="Courier New" pitchFamily="49" charset="0"/>
              </a:rPr>
              <a:t>	# 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5*index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+ digit</a:t>
            </a:r>
          </a:p>
          <a:p>
            <a:pPr eaLnBrk="0" hangingPunct="0">
              <a:tabLst>
                <a:tab pos="114300" algn="l"/>
                <a:tab pos="968375" algn="l"/>
                <a:tab pos="40005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latin typeface="Courier New" pitchFamily="49" charset="0"/>
              </a:rPr>
              <a:t>movl</a:t>
            </a: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solidFill>
                  <a:srgbClr val="C00000"/>
                </a:solidFill>
                <a:latin typeface="Courier New" pitchFamily="49" charset="0"/>
              </a:rPr>
              <a:t>ord</a:t>
            </a:r>
            <a:r>
              <a:rPr lang="en-US" dirty="0">
                <a:solidFill>
                  <a:srgbClr val="C00000"/>
                </a:solidFill>
                <a:latin typeface="Courier New" pitchFamily="49" charset="0"/>
              </a:rPr>
              <a:t>(,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%rsi</a:t>
            </a:r>
            <a:r>
              <a:rPr lang="en-US" dirty="0">
                <a:solidFill>
                  <a:srgbClr val="C00000"/>
                </a:solidFill>
                <a:latin typeface="Courier New" pitchFamily="49" charset="0"/>
              </a:rPr>
              <a:t>,4)</a:t>
            </a:r>
            <a:r>
              <a:rPr lang="en-US" dirty="0">
                <a:latin typeface="Courier New" pitchFamily="49" charset="0"/>
              </a:rPr>
              <a:t>, %</a:t>
            </a:r>
            <a:r>
              <a:rPr lang="en-US" dirty="0" err="1">
                <a:latin typeface="Courier New" pitchFamily="49" charset="0"/>
              </a:rPr>
              <a:t>eax</a:t>
            </a:r>
            <a:r>
              <a:rPr lang="en-US" dirty="0">
                <a:latin typeface="Courier New" pitchFamily="49" charset="0"/>
              </a:rPr>
              <a:t>	# M[</a:t>
            </a:r>
            <a:r>
              <a:rPr lang="en-US" dirty="0" err="1">
                <a:solidFill>
                  <a:srgbClr val="C00000"/>
                </a:solidFill>
                <a:latin typeface="Courier New" pitchFamily="49" charset="0"/>
              </a:rPr>
              <a:t>ord</a:t>
            </a:r>
            <a:r>
              <a:rPr lang="en-US" dirty="0">
                <a:solidFill>
                  <a:srgbClr val="C00000"/>
                </a:solidFill>
                <a:latin typeface="Courier New" pitchFamily="49" charset="0"/>
              </a:rPr>
              <a:t> + 4*(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5*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index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</a:rPr>
              <a:t>+digit</a:t>
            </a:r>
            <a:r>
              <a:rPr lang="en-US" dirty="0">
                <a:solidFill>
                  <a:srgbClr val="C00000"/>
                </a:solidFill>
                <a:latin typeface="Courier New" pitchFamily="49" charset="0"/>
              </a:rPr>
              <a:t>)</a:t>
            </a:r>
            <a:r>
              <a:rPr lang="en-US" dirty="0">
                <a:latin typeface="Courier New" pitchFamily="49" charset="0"/>
              </a:rPr>
              <a:t>]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224065" y="1036295"/>
            <a:ext cx="6440507" cy="1368152"/>
            <a:chOff x="291733" y="692696"/>
            <a:chExt cx="6440507" cy="1368152"/>
          </a:xfrm>
        </p:grpSpPr>
        <p:grpSp>
          <p:nvGrpSpPr>
            <p:cNvPr id="44" name="Group 43"/>
            <p:cNvGrpSpPr/>
            <p:nvPr/>
          </p:nvGrpSpPr>
          <p:grpSpPr>
            <a:xfrm>
              <a:off x="291733" y="692696"/>
              <a:ext cx="6440507" cy="1368152"/>
              <a:chOff x="950893" y="2671762"/>
              <a:chExt cx="6440507" cy="1368152"/>
            </a:xfrm>
          </p:grpSpPr>
          <p:sp>
            <p:nvSpPr>
              <p:cNvPr id="47" name="Line 8"/>
              <p:cNvSpPr>
                <a:spLocks noChangeShapeType="1"/>
              </p:cNvSpPr>
              <p:nvPr/>
            </p:nvSpPr>
            <p:spPr bwMode="auto">
              <a:xfrm flipV="1">
                <a:off x="1295400" y="3523282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Text Box 9"/>
              <p:cNvSpPr txBox="1">
                <a:spLocks noChangeArrowheads="1"/>
              </p:cNvSpPr>
              <p:nvPr/>
            </p:nvSpPr>
            <p:spPr bwMode="auto">
              <a:xfrm>
                <a:off x="950893" y="3670582"/>
                <a:ext cx="607859" cy="36933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dirty="0" err="1">
                    <a:latin typeface="Courier New" pitchFamily="-96" charset="0"/>
                  </a:rPr>
                  <a:t>ord</a:t>
                </a:r>
                <a:endParaRPr lang="en-US" dirty="0">
                  <a:latin typeface="Courier New" pitchFamily="-96" charset="0"/>
                </a:endParaRPr>
              </a:p>
            </p:txBody>
          </p:sp>
          <p:grpSp>
            <p:nvGrpSpPr>
              <p:cNvPr id="49" name="Group 19"/>
              <p:cNvGrpSpPr>
                <a:grpSpLocks/>
              </p:cNvGrpSpPr>
              <p:nvPr/>
            </p:nvGrpSpPr>
            <p:grpSpPr bwMode="auto">
              <a:xfrm>
                <a:off x="1295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72" name="Rectangle 20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73" name="Rectangle 21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74" name="Rectangle 22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75" name="Rectangle 23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76" name="Rectangle 24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6</a:t>
                  </a:r>
                </a:p>
              </p:txBody>
            </p:sp>
          </p:grpSp>
          <p:grpSp>
            <p:nvGrpSpPr>
              <p:cNvPr id="50" name="Group 25"/>
              <p:cNvGrpSpPr>
                <a:grpSpLocks/>
              </p:cNvGrpSpPr>
              <p:nvPr/>
            </p:nvGrpSpPr>
            <p:grpSpPr bwMode="auto">
              <a:xfrm>
                <a:off x="2819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67" name="Rectangle 26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68" name="Rectangle 27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69" name="Rectangle 28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70" name="Rectangle 29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71" name="Rectangle 30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3</a:t>
                  </a:r>
                </a:p>
              </p:txBody>
            </p:sp>
          </p:grpSp>
          <p:grpSp>
            <p:nvGrpSpPr>
              <p:cNvPr id="51" name="Group 31"/>
              <p:cNvGrpSpPr>
                <a:grpSpLocks/>
              </p:cNvGrpSpPr>
              <p:nvPr/>
            </p:nvGrpSpPr>
            <p:grpSpPr bwMode="auto">
              <a:xfrm>
                <a:off x="4343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62" name="Rectangle 32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63" name="Rectangle 33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5</a:t>
                  </a:r>
                </a:p>
              </p:txBody>
            </p:sp>
            <p:sp>
              <p:nvSpPr>
                <p:cNvPr id="64" name="Rectangle 34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2</a:t>
                  </a:r>
                </a:p>
              </p:txBody>
            </p:sp>
            <p:sp>
              <p:nvSpPr>
                <p:cNvPr id="65" name="Rectangle 35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66" name="Rectangle 36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 dirty="0">
                      <a:latin typeface="Courier New" pitchFamily="49" charset="0"/>
                    </a:rPr>
                    <a:t>7</a:t>
                  </a:r>
                </a:p>
              </p:txBody>
            </p:sp>
          </p:grpSp>
          <p:grpSp>
            <p:nvGrpSpPr>
              <p:cNvPr id="52" name="Group 37"/>
              <p:cNvGrpSpPr>
                <a:grpSpLocks/>
              </p:cNvGrpSpPr>
              <p:nvPr/>
            </p:nvGrpSpPr>
            <p:grpSpPr bwMode="auto">
              <a:xfrm>
                <a:off x="5867400" y="2671762"/>
                <a:ext cx="1524000" cy="766763"/>
                <a:chOff x="816" y="2637"/>
                <a:chExt cx="960" cy="483"/>
              </a:xfrm>
            </p:grpSpPr>
            <p:sp>
              <p:nvSpPr>
                <p:cNvPr id="57" name="Rectangle 38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58" name="Rectangle 39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59" name="Rectangle 40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60" name="Rectangle 41"/>
                <p:cNvSpPr>
                  <a:spLocks noChangeArrowheads="1"/>
                </p:cNvSpPr>
                <p:nvPr/>
              </p:nvSpPr>
              <p:spPr bwMode="auto">
                <a:xfrm>
                  <a:off x="1392" y="2637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61" name="Rectangle 42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</p:grpSp>
          <p:sp>
            <p:nvSpPr>
              <p:cNvPr id="53" name="Rectangle 43"/>
              <p:cNvSpPr>
                <a:spLocks noChangeArrowheads="1"/>
              </p:cNvSpPr>
              <p:nvPr/>
            </p:nvSpPr>
            <p:spPr bwMode="auto">
              <a:xfrm>
                <a:off x="1295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54" name="Rectangle 44"/>
              <p:cNvSpPr>
                <a:spLocks noChangeArrowheads="1"/>
              </p:cNvSpPr>
              <p:nvPr/>
            </p:nvSpPr>
            <p:spPr bwMode="auto">
              <a:xfrm>
                <a:off x="2819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55" name="Rectangle 45"/>
              <p:cNvSpPr>
                <a:spLocks noChangeArrowheads="1"/>
              </p:cNvSpPr>
              <p:nvPr/>
            </p:nvSpPr>
            <p:spPr bwMode="auto">
              <a:xfrm>
                <a:off x="4343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56" name="Rectangle 46"/>
              <p:cNvSpPr>
                <a:spLocks noChangeArrowheads="1"/>
              </p:cNvSpPr>
              <p:nvPr/>
            </p:nvSpPr>
            <p:spPr bwMode="auto">
              <a:xfrm>
                <a:off x="5867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</p:grpSp>
        <p:sp>
          <p:nvSpPr>
            <p:cNvPr id="45" name="Right Brace 44"/>
            <p:cNvSpPr/>
            <p:nvPr/>
          </p:nvSpPr>
          <p:spPr bwMode="auto">
            <a:xfrm rot="5400000">
              <a:off x="1301905" y="1466703"/>
              <a:ext cx="216100" cy="290311"/>
            </a:xfrm>
            <a:prstGeom prst="rightBrac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 Box 9"/>
            <p:cNvSpPr txBox="1">
              <a:spLocks noChangeArrowheads="1"/>
            </p:cNvSpPr>
            <p:nvPr/>
          </p:nvSpPr>
          <p:spPr bwMode="auto">
            <a:xfrm>
              <a:off x="1115616" y="1691516"/>
              <a:ext cx="870944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dirty="0">
                  <a:latin typeface="Calibri" charset="0"/>
                  <a:ea typeface="Calibri" charset="0"/>
                  <a:cs typeface="Calibri" charset="0"/>
                </a:rPr>
                <a:t>4 bytes</a:t>
              </a:r>
            </a:p>
          </p:txBody>
        </p:sp>
      </p:grpSp>
      <p:sp>
        <p:nvSpPr>
          <p:cNvPr id="77" name="Right Brace 76"/>
          <p:cNvSpPr/>
          <p:nvPr/>
        </p:nvSpPr>
        <p:spPr bwMode="auto">
          <a:xfrm rot="5400000">
            <a:off x="2738620" y="1155393"/>
            <a:ext cx="216101" cy="1500571"/>
          </a:xfrm>
          <a:prstGeom prst="righ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 Box 9"/>
          <p:cNvSpPr txBox="1">
            <a:spLocks noChangeArrowheads="1"/>
          </p:cNvSpPr>
          <p:nvPr/>
        </p:nvSpPr>
        <p:spPr bwMode="auto">
          <a:xfrm>
            <a:off x="2396485" y="1985334"/>
            <a:ext cx="987963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alibri" charset="0"/>
                <a:ea typeface="Calibri" charset="0"/>
                <a:cs typeface="Calibri" charset="0"/>
              </a:rPr>
              <a:t>20 bytes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2F5D6C-F421-4C10-8BAA-48AC7CE4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34</a:t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Nested</a:t>
            </a:r>
            <a:r>
              <a:rPr lang="en-US" dirty="0">
                <a:latin typeface="Calibri" pitchFamily="-96" charset="0"/>
              </a:rPr>
              <a:t> Array </a:t>
            </a:r>
            <a:r>
              <a:rPr lang="en-US" b="1" dirty="0">
                <a:latin typeface="Calibri" pitchFamily="-96" charset="0"/>
              </a:rPr>
              <a:t>Element</a:t>
            </a:r>
            <a:r>
              <a:rPr lang="en-US" dirty="0">
                <a:latin typeface="Calibri" pitchFamily="-96" charset="0"/>
              </a:rPr>
              <a:t> Access Code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idx="1"/>
          </p:nvPr>
        </p:nvSpPr>
        <p:spPr>
          <a:xfrm>
            <a:off x="607595" y="4797152"/>
            <a:ext cx="10972800" cy="170352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Calibri" pitchFamily="-96" charset="0"/>
              </a:rPr>
              <a:t>Array Elements </a:t>
            </a:r>
            <a:endParaRPr lang="en-US" dirty="0">
              <a:latin typeface="Courier New" pitchFamily="-96" charset="0"/>
            </a:endParaRPr>
          </a:p>
          <a:p>
            <a:pPr lvl="1"/>
            <a:r>
              <a:rPr lang="en-US" b="1" dirty="0">
                <a:latin typeface="Calibri" pitchFamily="-96" charset="0"/>
              </a:rPr>
              <a:t> </a:t>
            </a:r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[index][digit]</a:t>
            </a:r>
            <a:r>
              <a:rPr lang="en-US" b="1" dirty="0">
                <a:latin typeface="Calibri" pitchFamily="-96" charset="0"/>
              </a:rPr>
              <a:t> </a:t>
            </a:r>
            <a:r>
              <a:rPr lang="en-US" dirty="0">
                <a:latin typeface="Calibri" pitchFamily="-96" charset="0"/>
              </a:rPr>
              <a:t>is type</a:t>
            </a:r>
            <a:r>
              <a:rPr lang="en-US" b="1" dirty="0">
                <a:latin typeface="Calibri" pitchFamily="-96" charset="0"/>
              </a:rPr>
              <a:t> </a:t>
            </a:r>
            <a:r>
              <a:rPr lang="en-US" b="1" dirty="0" err="1">
                <a:latin typeface="Courier New" pitchFamily="-96" charset="0"/>
              </a:rPr>
              <a:t>int</a:t>
            </a:r>
            <a:endParaRPr lang="en-US" b="1" dirty="0">
              <a:latin typeface="Courier New" pitchFamily="-96" charset="0"/>
            </a:endParaRPr>
          </a:p>
          <a:p>
            <a:pPr lvl="1"/>
            <a:r>
              <a:rPr lang="en-US" dirty="0">
                <a:latin typeface="Calibri" pitchFamily="-96" charset="0"/>
              </a:rPr>
              <a:t>Address: 	</a:t>
            </a:r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 + 20*index + 4*digit  </a:t>
            </a:r>
            <a:r>
              <a:rPr lang="en-US" dirty="0"/>
              <a:t>=  </a:t>
            </a:r>
            <a:r>
              <a:rPr lang="en-US" b="1" dirty="0" err="1">
                <a:solidFill>
                  <a:srgbClr val="990000"/>
                </a:solidFill>
                <a:latin typeface="Courier New" pitchFamily="-96" charset="0"/>
              </a:rPr>
              <a:t>ord</a:t>
            </a:r>
            <a:r>
              <a:rPr lang="en-US" b="1" dirty="0">
                <a:solidFill>
                  <a:srgbClr val="990000"/>
                </a:solidFill>
                <a:latin typeface="Courier New" pitchFamily="-96" charset="0"/>
              </a:rPr>
              <a:t> + 4*(</a:t>
            </a:r>
            <a:r>
              <a:rPr lang="en-US" b="1" dirty="0">
                <a:solidFill>
                  <a:srgbClr val="0070C0"/>
                </a:solidFill>
                <a:latin typeface="Courier New" pitchFamily="-96" charset="0"/>
              </a:rPr>
              <a:t>5*index</a:t>
            </a:r>
            <a:r>
              <a:rPr lang="en-US" b="1" dirty="0">
                <a:latin typeface="Courier New" pitchFamily="-96" charset="0"/>
              </a:rPr>
              <a:t> </a:t>
            </a:r>
            <a:r>
              <a:rPr lang="en-US" b="1" dirty="0">
                <a:solidFill>
                  <a:srgbClr val="7030A0"/>
                </a:solidFill>
                <a:latin typeface="Courier New" pitchFamily="-96" charset="0"/>
              </a:rPr>
              <a:t>+ digit</a:t>
            </a:r>
            <a:r>
              <a:rPr lang="en-US" b="1" dirty="0">
                <a:solidFill>
                  <a:srgbClr val="990000"/>
                </a:solidFill>
                <a:latin typeface="Courier New" pitchFamily="-96" charset="0"/>
              </a:rPr>
              <a:t>)</a:t>
            </a:r>
          </a:p>
          <a:p>
            <a:r>
              <a:rPr lang="en-US" dirty="0">
                <a:latin typeface="Calibri" pitchFamily="-96" charset="0"/>
              </a:rPr>
              <a:t>QUIZ: what is the address of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[2][4]</a:t>
            </a:r>
            <a:r>
              <a:rPr lang="en-US" dirty="0">
                <a:latin typeface="Calibri" pitchFamily="-96" charset="0"/>
              </a:rPr>
              <a:t>?</a:t>
            </a:r>
            <a:endParaRPr lang="en-US" b="1" dirty="0">
              <a:latin typeface="Calibri" pitchFamily="-96" charset="0"/>
            </a:endParaRPr>
          </a:p>
        </p:txBody>
      </p:sp>
      <p:sp>
        <p:nvSpPr>
          <p:cNvPr id="89091" name="Rectangle 4"/>
          <p:cNvSpPr>
            <a:spLocks noChangeArrowheads="1"/>
          </p:cNvSpPr>
          <p:nvPr/>
        </p:nvSpPr>
        <p:spPr bwMode="auto">
          <a:xfrm>
            <a:off x="5073040" y="2042957"/>
            <a:ext cx="6507354" cy="1197764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get_ord_digit</a:t>
            </a:r>
            <a:r>
              <a:rPr lang="en-US" dirty="0">
                <a:latin typeface="Courier New" pitchFamily="-96" charset="0"/>
              </a:rPr>
              <a:t>(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index,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digit)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[index][digit];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444319" y="3429000"/>
            <a:ext cx="8145016" cy="119776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968375" algn="l"/>
                <a:tab pos="4000500" algn="l"/>
              </a:tabLst>
              <a:defRPr/>
            </a:pPr>
            <a:r>
              <a:rPr lang="en-US" dirty="0">
                <a:latin typeface="Courier New" pitchFamily="49" charset="0"/>
              </a:rPr>
              <a:t> # %</a:t>
            </a:r>
            <a:r>
              <a:rPr lang="en-US" dirty="0" err="1">
                <a:latin typeface="Courier New" pitchFamily="49" charset="0"/>
              </a:rPr>
              <a:t>rdi</a:t>
            </a:r>
            <a:r>
              <a:rPr lang="en-US" dirty="0">
                <a:latin typeface="Courier New" pitchFamily="49" charset="0"/>
              </a:rPr>
              <a:t> = index</a:t>
            </a:r>
          </a:p>
          <a:p>
            <a:pPr eaLnBrk="0" hangingPunct="0">
              <a:tabLst>
                <a:tab pos="114300" algn="l"/>
                <a:tab pos="968375" algn="l"/>
                <a:tab pos="40005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leaq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	(%rdi,%rdi,4), %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rax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	# 5*index</a:t>
            </a:r>
          </a:p>
          <a:p>
            <a:pPr eaLnBrk="0" hangingPunct="0">
              <a:tabLst>
                <a:tab pos="114300" algn="l"/>
                <a:tab pos="968375" algn="l"/>
                <a:tab pos="40005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</a:rPr>
              <a:t>addq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	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%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rax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, %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</a:rPr>
              <a:t>rsi</a:t>
            </a:r>
            <a:r>
              <a:rPr lang="en-US" dirty="0">
                <a:latin typeface="Courier New" pitchFamily="49" charset="0"/>
              </a:rPr>
              <a:t>	# 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5*index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+ digit</a:t>
            </a:r>
          </a:p>
          <a:p>
            <a:pPr eaLnBrk="0" hangingPunct="0">
              <a:tabLst>
                <a:tab pos="114300" algn="l"/>
                <a:tab pos="968375" algn="l"/>
                <a:tab pos="4000500" algn="l"/>
              </a:tabLst>
              <a:defRPr/>
            </a:pP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latin typeface="Courier New" pitchFamily="49" charset="0"/>
              </a:rPr>
              <a:t>movl</a:t>
            </a:r>
            <a:r>
              <a:rPr lang="en-US" dirty="0">
                <a:latin typeface="Courier New" pitchFamily="49" charset="0"/>
              </a:rPr>
              <a:t>	</a:t>
            </a:r>
            <a:r>
              <a:rPr lang="en-US" dirty="0" err="1">
                <a:solidFill>
                  <a:srgbClr val="C00000"/>
                </a:solidFill>
                <a:latin typeface="Courier New" pitchFamily="49" charset="0"/>
              </a:rPr>
              <a:t>ord</a:t>
            </a:r>
            <a:r>
              <a:rPr lang="en-US" dirty="0">
                <a:solidFill>
                  <a:srgbClr val="C00000"/>
                </a:solidFill>
                <a:latin typeface="Courier New" pitchFamily="49" charset="0"/>
              </a:rPr>
              <a:t>(,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%rsi</a:t>
            </a:r>
            <a:r>
              <a:rPr lang="en-US" dirty="0">
                <a:solidFill>
                  <a:srgbClr val="C00000"/>
                </a:solidFill>
                <a:latin typeface="Courier New" pitchFamily="49" charset="0"/>
              </a:rPr>
              <a:t>,4)</a:t>
            </a:r>
            <a:r>
              <a:rPr lang="en-US" dirty="0">
                <a:latin typeface="Courier New" pitchFamily="49" charset="0"/>
              </a:rPr>
              <a:t>, %</a:t>
            </a:r>
            <a:r>
              <a:rPr lang="en-US" dirty="0" err="1">
                <a:latin typeface="Courier New" pitchFamily="49" charset="0"/>
              </a:rPr>
              <a:t>eax</a:t>
            </a:r>
            <a:r>
              <a:rPr lang="en-US" dirty="0">
                <a:latin typeface="Courier New" pitchFamily="49" charset="0"/>
              </a:rPr>
              <a:t>	# M[</a:t>
            </a:r>
            <a:r>
              <a:rPr lang="en-US" dirty="0" err="1">
                <a:solidFill>
                  <a:srgbClr val="C00000"/>
                </a:solidFill>
                <a:latin typeface="Courier New" pitchFamily="49" charset="0"/>
              </a:rPr>
              <a:t>ord</a:t>
            </a:r>
            <a:r>
              <a:rPr lang="en-US" dirty="0">
                <a:solidFill>
                  <a:srgbClr val="C00000"/>
                </a:solidFill>
                <a:latin typeface="Courier New" pitchFamily="49" charset="0"/>
              </a:rPr>
              <a:t> + 4*(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5*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index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</a:rPr>
              <a:t>+digit</a:t>
            </a:r>
            <a:r>
              <a:rPr lang="en-US" dirty="0">
                <a:solidFill>
                  <a:srgbClr val="C00000"/>
                </a:solidFill>
                <a:latin typeface="Courier New" pitchFamily="49" charset="0"/>
              </a:rPr>
              <a:t>)</a:t>
            </a:r>
            <a:r>
              <a:rPr lang="en-US" dirty="0">
                <a:latin typeface="Courier New" pitchFamily="49" charset="0"/>
              </a:rPr>
              <a:t>]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224065" y="1036295"/>
            <a:ext cx="6440507" cy="1368152"/>
            <a:chOff x="291733" y="692696"/>
            <a:chExt cx="6440507" cy="1368152"/>
          </a:xfrm>
        </p:grpSpPr>
        <p:grpSp>
          <p:nvGrpSpPr>
            <p:cNvPr id="44" name="Group 43"/>
            <p:cNvGrpSpPr/>
            <p:nvPr/>
          </p:nvGrpSpPr>
          <p:grpSpPr>
            <a:xfrm>
              <a:off x="291733" y="692696"/>
              <a:ext cx="6440507" cy="1368152"/>
              <a:chOff x="950893" y="2671762"/>
              <a:chExt cx="6440507" cy="1368152"/>
            </a:xfrm>
          </p:grpSpPr>
          <p:sp>
            <p:nvSpPr>
              <p:cNvPr id="47" name="Line 8"/>
              <p:cNvSpPr>
                <a:spLocks noChangeShapeType="1"/>
              </p:cNvSpPr>
              <p:nvPr/>
            </p:nvSpPr>
            <p:spPr bwMode="auto">
              <a:xfrm flipV="1">
                <a:off x="1295400" y="3523282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Text Box 9"/>
              <p:cNvSpPr txBox="1">
                <a:spLocks noChangeArrowheads="1"/>
              </p:cNvSpPr>
              <p:nvPr/>
            </p:nvSpPr>
            <p:spPr bwMode="auto">
              <a:xfrm>
                <a:off x="950893" y="3670582"/>
                <a:ext cx="607859" cy="36933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dirty="0" err="1">
                    <a:latin typeface="Courier New" pitchFamily="-96" charset="0"/>
                  </a:rPr>
                  <a:t>ord</a:t>
                </a:r>
                <a:endParaRPr lang="en-US" dirty="0">
                  <a:latin typeface="Courier New" pitchFamily="-96" charset="0"/>
                </a:endParaRPr>
              </a:p>
            </p:txBody>
          </p:sp>
          <p:grpSp>
            <p:nvGrpSpPr>
              <p:cNvPr id="49" name="Group 19"/>
              <p:cNvGrpSpPr>
                <a:grpSpLocks/>
              </p:cNvGrpSpPr>
              <p:nvPr/>
            </p:nvGrpSpPr>
            <p:grpSpPr bwMode="auto">
              <a:xfrm>
                <a:off x="1295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72" name="Rectangle 20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73" name="Rectangle 21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74" name="Rectangle 22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75" name="Rectangle 23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76" name="Rectangle 24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1C7C7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6</a:t>
                  </a:r>
                </a:p>
              </p:txBody>
            </p:sp>
          </p:grpSp>
          <p:grpSp>
            <p:nvGrpSpPr>
              <p:cNvPr id="50" name="Group 25"/>
              <p:cNvGrpSpPr>
                <a:grpSpLocks/>
              </p:cNvGrpSpPr>
              <p:nvPr/>
            </p:nvGrpSpPr>
            <p:grpSpPr bwMode="auto">
              <a:xfrm>
                <a:off x="2819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67" name="Rectangle 26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68" name="Rectangle 27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69" name="Rectangle 28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70" name="Rectangle 29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71" name="Rectangle 30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F6F5BD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3</a:t>
                  </a:r>
                </a:p>
              </p:txBody>
            </p:sp>
          </p:grpSp>
          <p:grpSp>
            <p:nvGrpSpPr>
              <p:cNvPr id="51" name="Group 31"/>
              <p:cNvGrpSpPr>
                <a:grpSpLocks/>
              </p:cNvGrpSpPr>
              <p:nvPr/>
            </p:nvGrpSpPr>
            <p:grpSpPr bwMode="auto">
              <a:xfrm>
                <a:off x="4343400" y="2676525"/>
                <a:ext cx="1524000" cy="762000"/>
                <a:chOff x="816" y="2640"/>
                <a:chExt cx="960" cy="480"/>
              </a:xfrm>
            </p:grpSpPr>
            <p:sp>
              <p:nvSpPr>
                <p:cNvPr id="62" name="Rectangle 32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63" name="Rectangle 33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5</a:t>
                  </a:r>
                </a:p>
              </p:txBody>
            </p:sp>
            <p:sp>
              <p:nvSpPr>
                <p:cNvPr id="64" name="Rectangle 34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2</a:t>
                  </a:r>
                </a:p>
              </p:txBody>
            </p:sp>
            <p:sp>
              <p:nvSpPr>
                <p:cNvPr id="65" name="Rectangle 35"/>
                <p:cNvSpPr>
                  <a:spLocks noChangeArrowheads="1"/>
                </p:cNvSpPr>
                <p:nvPr/>
              </p:nvSpPr>
              <p:spPr bwMode="auto">
                <a:xfrm>
                  <a:off x="1392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>
                      <a:latin typeface="Courier New" pitchFamily="49" charset="0"/>
                    </a:rPr>
                    <a:t>1</a:t>
                  </a:r>
                </a:p>
              </p:txBody>
            </p:sp>
            <p:sp>
              <p:nvSpPr>
                <p:cNvPr id="66" name="Rectangle 36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eaLnBrk="0" hangingPunct="0">
                    <a:defRPr/>
                  </a:pPr>
                  <a:r>
                    <a:rPr lang="en-US" dirty="0">
                      <a:latin typeface="Courier New" pitchFamily="49" charset="0"/>
                    </a:rPr>
                    <a:t>7</a:t>
                  </a:r>
                </a:p>
              </p:txBody>
            </p:sp>
          </p:grpSp>
          <p:grpSp>
            <p:nvGrpSpPr>
              <p:cNvPr id="52" name="Group 37"/>
              <p:cNvGrpSpPr>
                <a:grpSpLocks/>
              </p:cNvGrpSpPr>
              <p:nvPr/>
            </p:nvGrpSpPr>
            <p:grpSpPr bwMode="auto">
              <a:xfrm>
                <a:off x="5867400" y="2671762"/>
                <a:ext cx="1524000" cy="766763"/>
                <a:chOff x="816" y="2637"/>
                <a:chExt cx="960" cy="483"/>
              </a:xfrm>
            </p:grpSpPr>
            <p:sp>
              <p:nvSpPr>
                <p:cNvPr id="57" name="Rectangle 38"/>
                <p:cNvSpPr>
                  <a:spLocks noChangeArrowheads="1"/>
                </p:cNvSpPr>
                <p:nvPr/>
              </p:nvSpPr>
              <p:spPr bwMode="auto">
                <a:xfrm>
                  <a:off x="816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  <p:sp>
              <p:nvSpPr>
                <p:cNvPr id="58" name="Rectangle 39"/>
                <p:cNvSpPr>
                  <a:spLocks noChangeArrowheads="1"/>
                </p:cNvSpPr>
                <p:nvPr/>
              </p:nvSpPr>
              <p:spPr bwMode="auto">
                <a:xfrm>
                  <a:off x="1008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5</a:t>
                  </a:r>
                </a:p>
              </p:txBody>
            </p:sp>
            <p:sp>
              <p:nvSpPr>
                <p:cNvPr id="59" name="Rectangle 40"/>
                <p:cNvSpPr>
                  <a:spLocks noChangeArrowheads="1"/>
                </p:cNvSpPr>
                <p:nvPr/>
              </p:nvSpPr>
              <p:spPr bwMode="auto">
                <a:xfrm>
                  <a:off x="1200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60" name="Rectangle 41"/>
                <p:cNvSpPr>
                  <a:spLocks noChangeArrowheads="1"/>
                </p:cNvSpPr>
                <p:nvPr/>
              </p:nvSpPr>
              <p:spPr bwMode="auto">
                <a:xfrm>
                  <a:off x="1392" y="2637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2</a:t>
                  </a:r>
                </a:p>
              </p:txBody>
            </p:sp>
            <p:sp>
              <p:nvSpPr>
                <p:cNvPr id="61" name="Rectangle 42"/>
                <p:cNvSpPr>
                  <a:spLocks noChangeArrowheads="1"/>
                </p:cNvSpPr>
                <p:nvPr/>
              </p:nvSpPr>
              <p:spPr bwMode="auto">
                <a:xfrm>
                  <a:off x="1584" y="2640"/>
                  <a:ext cx="192" cy="480"/>
                </a:xfrm>
                <a:prstGeom prst="rect">
                  <a:avLst/>
                </a:prstGeom>
                <a:solidFill>
                  <a:srgbClr val="D5F1CF"/>
                </a:solidFill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1</a:t>
                  </a:r>
                </a:p>
              </p:txBody>
            </p:sp>
          </p:grpSp>
          <p:sp>
            <p:nvSpPr>
              <p:cNvPr id="53" name="Rectangle 43"/>
              <p:cNvSpPr>
                <a:spLocks noChangeArrowheads="1"/>
              </p:cNvSpPr>
              <p:nvPr/>
            </p:nvSpPr>
            <p:spPr bwMode="auto">
              <a:xfrm>
                <a:off x="1295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54" name="Rectangle 44"/>
              <p:cNvSpPr>
                <a:spLocks noChangeArrowheads="1"/>
              </p:cNvSpPr>
              <p:nvPr/>
            </p:nvSpPr>
            <p:spPr bwMode="auto">
              <a:xfrm>
                <a:off x="2819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55" name="Rectangle 45"/>
              <p:cNvSpPr>
                <a:spLocks noChangeArrowheads="1"/>
              </p:cNvSpPr>
              <p:nvPr/>
            </p:nvSpPr>
            <p:spPr bwMode="auto">
              <a:xfrm>
                <a:off x="4343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56" name="Rectangle 46"/>
              <p:cNvSpPr>
                <a:spLocks noChangeArrowheads="1"/>
              </p:cNvSpPr>
              <p:nvPr/>
            </p:nvSpPr>
            <p:spPr bwMode="auto">
              <a:xfrm>
                <a:off x="5867400" y="2676525"/>
                <a:ext cx="1524000" cy="762000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</p:grpSp>
        <p:sp>
          <p:nvSpPr>
            <p:cNvPr id="45" name="Right Brace 44"/>
            <p:cNvSpPr/>
            <p:nvPr/>
          </p:nvSpPr>
          <p:spPr bwMode="auto">
            <a:xfrm rot="5400000">
              <a:off x="1301905" y="1466703"/>
              <a:ext cx="216100" cy="290311"/>
            </a:xfrm>
            <a:prstGeom prst="rightBrace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 Box 9"/>
            <p:cNvSpPr txBox="1">
              <a:spLocks noChangeArrowheads="1"/>
            </p:cNvSpPr>
            <p:nvPr/>
          </p:nvSpPr>
          <p:spPr bwMode="auto">
            <a:xfrm>
              <a:off x="1115616" y="1691516"/>
              <a:ext cx="870944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dirty="0">
                  <a:latin typeface="Calibri" charset="0"/>
                  <a:ea typeface="Calibri" charset="0"/>
                  <a:cs typeface="Calibri" charset="0"/>
                </a:rPr>
                <a:t>4 bytes</a:t>
              </a:r>
            </a:p>
          </p:txBody>
        </p:sp>
      </p:grpSp>
      <p:sp>
        <p:nvSpPr>
          <p:cNvPr id="77" name="Right Brace 76"/>
          <p:cNvSpPr/>
          <p:nvPr/>
        </p:nvSpPr>
        <p:spPr bwMode="auto">
          <a:xfrm rot="5400000">
            <a:off x="2738620" y="1155393"/>
            <a:ext cx="216101" cy="1500571"/>
          </a:xfrm>
          <a:prstGeom prst="righ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 Box 9"/>
          <p:cNvSpPr txBox="1">
            <a:spLocks noChangeArrowheads="1"/>
          </p:cNvSpPr>
          <p:nvPr/>
        </p:nvSpPr>
        <p:spPr bwMode="auto">
          <a:xfrm>
            <a:off x="2396485" y="1985334"/>
            <a:ext cx="987963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alibri" charset="0"/>
                <a:ea typeface="Calibri" charset="0"/>
                <a:cs typeface="Calibri" charset="0"/>
              </a:rPr>
              <a:t>20 bytes</a:t>
            </a:r>
          </a:p>
        </p:txBody>
      </p:sp>
      <p:sp>
        <p:nvSpPr>
          <p:cNvPr id="42" name="Text Box 9">
            <a:extLst>
              <a:ext uri="{FF2B5EF4-FFF2-40B4-BE49-F238E27FC236}">
                <a16:creationId xmlns:a16="http://schemas.microsoft.com/office/drawing/2014/main" id="{B6160A9C-AF16-A248-948B-C819441D30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10578" y="5929708"/>
            <a:ext cx="1290738" cy="46166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latin typeface="Courier New" panose="02070309020205020404" pitchFamily="49" charset="0"/>
                <a:ea typeface="Calibri" charset="0"/>
                <a:cs typeface="Courier New" panose="02070309020205020404" pitchFamily="49" charset="0"/>
              </a:rPr>
              <a:t>ord+56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2F5D6C-F421-4C10-8BAA-48AC7CE4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3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 the addresses (assume array starts at address 0)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pl-PL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 * C</a:t>
            </a:r>
            <a:r>
              <a:rPr lang="en-US" i="1" dirty="0">
                <a:latin typeface="Calibri" pitchFamily="-96" charset="0"/>
              </a:rPr>
              <a:t> * K)</a:t>
            </a:r>
            <a:r>
              <a:rPr lang="pl-PL" i="1" dirty="0">
                <a:latin typeface="Calibri" pitchFamily="-96" charset="0"/>
              </a:rPr>
              <a:t>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 K</a:t>
            </a:r>
            <a:r>
              <a:rPr lang="en-US" i="1" dirty="0">
                <a:latin typeface="Calibri" pitchFamily="-96" charset="0"/>
              </a:rPr>
              <a:t>)</a:t>
            </a:r>
          </a:p>
          <a:p>
            <a:pPr lvl="1"/>
            <a:endParaRPr lang="en-US" dirty="0"/>
          </a:p>
          <a:p>
            <a:r>
              <a:rPr lang="en-US" dirty="0"/>
              <a:t>int A[16][16];		A[1][3]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char B[16][16];		B[10][7]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char* B[10][10];	B[0][2]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798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 the addresses (assume array starts at address 0)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pl-PL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 * C</a:t>
            </a:r>
            <a:r>
              <a:rPr lang="en-US" i="1" dirty="0">
                <a:latin typeface="Calibri" pitchFamily="-96" charset="0"/>
              </a:rPr>
              <a:t> * K)</a:t>
            </a:r>
            <a:r>
              <a:rPr lang="pl-PL" i="1" dirty="0">
                <a:latin typeface="Calibri" pitchFamily="-96" charset="0"/>
              </a:rPr>
              <a:t>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 K</a:t>
            </a:r>
            <a:r>
              <a:rPr lang="en-US" i="1" dirty="0">
                <a:latin typeface="Calibri" pitchFamily="-96" charset="0"/>
              </a:rPr>
              <a:t>)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int A[16][16];		A[1][3]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i*C</a:t>
            </a:r>
            <a:r>
              <a:rPr lang="en-US" i="1" dirty="0">
                <a:latin typeface="Calibri" pitchFamily="-96" charset="0"/>
              </a:rPr>
              <a:t>*K) </a:t>
            </a:r>
            <a:r>
              <a:rPr lang="pl-PL" i="1" dirty="0">
                <a:latin typeface="Calibri" pitchFamily="-96" charset="0"/>
              </a:rPr>
              <a:t>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j*K</a:t>
            </a:r>
            <a:r>
              <a:rPr lang="en-US" i="1" dirty="0">
                <a:latin typeface="Calibri" pitchFamily="-96" charset="0"/>
              </a:rPr>
              <a:t>) =	0 + (1 * 16 * 4) + (3 * 4) = 64 + 12 = 76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char B[16][16];		B[10][7]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char* B[10][10];	B[0][2]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2509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 the addresses (assume array starts at address 0)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pl-PL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 * C</a:t>
            </a:r>
            <a:r>
              <a:rPr lang="en-US" i="1" dirty="0">
                <a:latin typeface="Calibri" pitchFamily="-96" charset="0"/>
              </a:rPr>
              <a:t> * K)</a:t>
            </a:r>
            <a:r>
              <a:rPr lang="pl-PL" i="1" dirty="0">
                <a:latin typeface="Calibri" pitchFamily="-96" charset="0"/>
              </a:rPr>
              <a:t>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 K</a:t>
            </a:r>
            <a:r>
              <a:rPr lang="en-US" i="1" dirty="0">
                <a:latin typeface="Calibri" pitchFamily="-96" charset="0"/>
              </a:rPr>
              <a:t>)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int A[16][16];		A[1][3]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i*C</a:t>
            </a:r>
            <a:r>
              <a:rPr lang="en-US" i="1" dirty="0">
                <a:latin typeface="Calibri" pitchFamily="-96" charset="0"/>
              </a:rPr>
              <a:t>*K) </a:t>
            </a:r>
            <a:r>
              <a:rPr lang="pl-PL" i="1" dirty="0">
                <a:latin typeface="Calibri" pitchFamily="-96" charset="0"/>
              </a:rPr>
              <a:t>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j*K</a:t>
            </a:r>
            <a:r>
              <a:rPr lang="en-US" i="1" dirty="0">
                <a:latin typeface="Calibri" pitchFamily="-96" charset="0"/>
              </a:rPr>
              <a:t>) =	0 + (1 * 16 * 4) + (3 * 4) = 64 + 12 = 76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char B[16][16];		B[10][7]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i*C</a:t>
            </a:r>
            <a:r>
              <a:rPr lang="en-US" i="1" dirty="0">
                <a:latin typeface="Calibri" pitchFamily="-96" charset="0"/>
              </a:rPr>
              <a:t>*K)</a:t>
            </a:r>
            <a:r>
              <a:rPr lang="pl-PL" i="1" dirty="0">
                <a:latin typeface="Calibri" pitchFamily="-96" charset="0"/>
              </a:rPr>
              <a:t>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j*K</a:t>
            </a:r>
            <a:r>
              <a:rPr lang="en-US" i="1" dirty="0">
                <a:latin typeface="Calibri" pitchFamily="-96" charset="0"/>
              </a:rPr>
              <a:t>) =	0 + (10 * 16 * 1) + (7 * 1) = 160 + 7 = 167</a:t>
            </a:r>
          </a:p>
          <a:p>
            <a:pPr lvl="1"/>
            <a:endParaRPr lang="en-US" dirty="0"/>
          </a:p>
          <a:p>
            <a:r>
              <a:rPr lang="en-US" dirty="0"/>
              <a:t>char* B[10][10];	B[0][2]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361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B9AD6-4814-44FA-896D-91EFCF72D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78F09-738E-4E12-AECB-131B5D937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 the addresses (assume array starts at address 0)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pl-PL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 * C</a:t>
            </a:r>
            <a:r>
              <a:rPr lang="en-US" i="1" dirty="0">
                <a:latin typeface="Calibri" pitchFamily="-96" charset="0"/>
              </a:rPr>
              <a:t> * K)</a:t>
            </a:r>
            <a:r>
              <a:rPr lang="pl-PL" i="1" dirty="0">
                <a:latin typeface="Calibri" pitchFamily="-96" charset="0"/>
              </a:rPr>
              <a:t>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 K</a:t>
            </a:r>
            <a:r>
              <a:rPr lang="en-US" i="1" dirty="0">
                <a:latin typeface="Calibri" pitchFamily="-96" charset="0"/>
              </a:rPr>
              <a:t>)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int A[16][16];		A[1][3]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i*C</a:t>
            </a:r>
            <a:r>
              <a:rPr lang="en-US" i="1" dirty="0">
                <a:latin typeface="Calibri" pitchFamily="-96" charset="0"/>
              </a:rPr>
              <a:t>*K) </a:t>
            </a:r>
            <a:r>
              <a:rPr lang="pl-PL" i="1" dirty="0">
                <a:latin typeface="Calibri" pitchFamily="-96" charset="0"/>
              </a:rPr>
              <a:t>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j*K</a:t>
            </a:r>
            <a:r>
              <a:rPr lang="en-US" i="1" dirty="0">
                <a:latin typeface="Calibri" pitchFamily="-96" charset="0"/>
              </a:rPr>
              <a:t>) =	0 + (1 * 16 * 4) + (3 * 4) = 64 + 12 = 76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char B[16][16];		B[10][7]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i*C</a:t>
            </a:r>
            <a:r>
              <a:rPr lang="en-US" i="1" dirty="0">
                <a:latin typeface="Calibri" pitchFamily="-96" charset="0"/>
              </a:rPr>
              <a:t>*K)</a:t>
            </a:r>
            <a:r>
              <a:rPr lang="pl-PL" i="1" dirty="0">
                <a:latin typeface="Calibri" pitchFamily="-96" charset="0"/>
              </a:rPr>
              <a:t>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j*K</a:t>
            </a:r>
            <a:r>
              <a:rPr lang="en-US" i="1" dirty="0">
                <a:latin typeface="Calibri" pitchFamily="-96" charset="0"/>
              </a:rPr>
              <a:t>) =	0 + (10 * 16 * 1) + (7 * 1) = 160 + 7 = 167</a:t>
            </a:r>
          </a:p>
          <a:p>
            <a:pPr lvl="1"/>
            <a:endParaRPr lang="en-US" dirty="0"/>
          </a:p>
          <a:p>
            <a:r>
              <a:rPr lang="en-US" dirty="0"/>
              <a:t>char* B[10][10];	B[0][2]</a:t>
            </a:r>
          </a:p>
          <a:p>
            <a:pPr lvl="1"/>
            <a:r>
              <a:rPr lang="pl-PL" i="1" dirty="0">
                <a:latin typeface="Calibri" pitchFamily="-96" charset="0"/>
              </a:rPr>
              <a:t>A 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i*C</a:t>
            </a:r>
            <a:r>
              <a:rPr lang="en-US" i="1" dirty="0">
                <a:latin typeface="Calibri" pitchFamily="-96" charset="0"/>
              </a:rPr>
              <a:t>*K) </a:t>
            </a:r>
            <a:r>
              <a:rPr lang="pl-PL" i="1" dirty="0">
                <a:latin typeface="Calibri" pitchFamily="-96" charset="0"/>
              </a:rPr>
              <a:t>+ </a:t>
            </a:r>
            <a:r>
              <a:rPr lang="en-US" i="1" dirty="0">
                <a:latin typeface="Calibri" pitchFamily="-96" charset="0"/>
              </a:rPr>
              <a:t>(</a:t>
            </a:r>
            <a:r>
              <a:rPr lang="pl-PL" i="1" dirty="0">
                <a:latin typeface="Calibri" pitchFamily="-96" charset="0"/>
              </a:rPr>
              <a:t>j*K</a:t>
            </a:r>
            <a:r>
              <a:rPr lang="en-US" i="1" dirty="0">
                <a:latin typeface="Calibri" pitchFamily="-96" charset="0"/>
              </a:rPr>
              <a:t>) =	0 + (0 * 10 * 8) + (2 * 8) = 16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54718-D4B1-4E6C-B0C0-66AE9C2B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59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EF959-C62E-4F8A-8D4C-BEF087A7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DBE37-7B8E-47BF-A4AD-CD288F601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Wrap up x86-64 assembly!</a:t>
            </a:r>
          </a:p>
          <a:p>
            <a:pPr lvl="1"/>
            <a:r>
              <a:rPr lang="en-US" dirty="0"/>
              <a:t>Although assembly details will remain important</a:t>
            </a:r>
          </a:p>
          <a:p>
            <a:pPr lvl="1"/>
            <a:endParaRPr lang="en-US" dirty="0"/>
          </a:p>
          <a:p>
            <a:r>
              <a:rPr lang="en-US" dirty="0"/>
              <a:t>Understand C arrays</a:t>
            </a:r>
          </a:p>
          <a:p>
            <a:pPr lvl="1"/>
            <a:r>
              <a:rPr lang="en-US" dirty="0"/>
              <a:t>Single and multi-dimensional</a:t>
            </a:r>
          </a:p>
          <a:p>
            <a:pPr lvl="1"/>
            <a:r>
              <a:rPr lang="en-US" dirty="0"/>
              <a:t>And how they translate into assembly code</a:t>
            </a:r>
          </a:p>
          <a:p>
            <a:pPr lvl="1"/>
            <a:endParaRPr lang="en-US" dirty="0"/>
          </a:p>
          <a:p>
            <a:r>
              <a:rPr lang="en-US" dirty="0"/>
              <a:t>Discuss how structures are accessed</a:t>
            </a:r>
          </a:p>
          <a:p>
            <a:pPr lvl="1"/>
            <a:r>
              <a:rPr lang="en-US" dirty="0"/>
              <a:t>Memory layout details including alignment</a:t>
            </a:r>
          </a:p>
          <a:p>
            <a:pPr lvl="1"/>
            <a:endParaRPr lang="en-US" dirty="0"/>
          </a:p>
          <a:p>
            <a:r>
              <a:rPr lang="en-US" dirty="0"/>
              <a:t>Bonus material on Dynamic Arrays and Unions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366CAC-B34E-4A3F-AB6B-24F84A057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195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5" y="685800"/>
            <a:ext cx="10972798" cy="54864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/>
              <a:t>Pointers</a:t>
            </a:r>
          </a:p>
          <a:p>
            <a:pPr lvl="1"/>
            <a:endParaRPr lang="en-US" dirty="0"/>
          </a:p>
          <a:p>
            <a:r>
              <a:rPr lang="en-US" dirty="0"/>
              <a:t>One-dimensional Arrays</a:t>
            </a:r>
          </a:p>
          <a:p>
            <a:r>
              <a:rPr lang="en-US" dirty="0"/>
              <a:t>Multi-dimensional Arrays</a:t>
            </a:r>
          </a:p>
          <a:p>
            <a:r>
              <a:rPr lang="en-US" b="1" dirty="0"/>
              <a:t>Multi-level Arrays</a:t>
            </a:r>
          </a:p>
          <a:p>
            <a:pPr lvl="1"/>
            <a:endParaRPr lang="en-US" dirty="0"/>
          </a:p>
          <a:p>
            <a:r>
              <a:rPr lang="en-US" dirty="0"/>
              <a:t>Struct Layout</a:t>
            </a:r>
          </a:p>
          <a:p>
            <a:r>
              <a:rPr lang="en-US" dirty="0"/>
              <a:t>Struct Padding and Alignment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3038218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Multi-Level </a:t>
            </a:r>
            <a:r>
              <a:rPr lang="en-US" dirty="0">
                <a:latin typeface="Calibri" pitchFamily="-96" charset="0"/>
              </a:rPr>
              <a:t>Array Example</a:t>
            </a:r>
          </a:p>
        </p:txBody>
      </p:sp>
      <p:sp>
        <p:nvSpPr>
          <p:cNvPr id="315395" name="Rectangle 3"/>
          <p:cNvSpPr>
            <a:spLocks noGrp="1" noChangeArrowheads="1"/>
          </p:cNvSpPr>
          <p:nvPr>
            <p:ph idx="1"/>
          </p:nvPr>
        </p:nvSpPr>
        <p:spPr>
          <a:xfrm>
            <a:off x="5848350" y="887024"/>
            <a:ext cx="6000209" cy="2432840"/>
          </a:xfrm>
        </p:spPr>
        <p:txBody>
          <a:bodyPr>
            <a:normAutofit fontScale="92500"/>
          </a:bodyPr>
          <a:lstStyle/>
          <a:p>
            <a:r>
              <a:rPr lang="en-US" sz="2400" dirty="0">
                <a:latin typeface="Calibri" pitchFamily="-96" charset="0"/>
              </a:rPr>
              <a:t>Variable </a:t>
            </a:r>
            <a:r>
              <a:rPr lang="en-US" sz="2400" dirty="0">
                <a:latin typeface="Courier New" pitchFamily="-96" charset="0"/>
              </a:rPr>
              <a:t>stooges</a:t>
            </a:r>
            <a:r>
              <a:rPr lang="en-US" sz="2400" dirty="0">
                <a:latin typeface="Calibri" pitchFamily="-96" charset="0"/>
              </a:rPr>
              <a:t> denotes array of 3 elements</a:t>
            </a:r>
          </a:p>
          <a:p>
            <a:r>
              <a:rPr lang="en-US" sz="2400" dirty="0">
                <a:latin typeface="Calibri" pitchFamily="-96" charset="0"/>
              </a:rPr>
              <a:t>Each element is a pointer (8 bytes)</a:t>
            </a:r>
          </a:p>
          <a:p>
            <a:r>
              <a:rPr lang="en-US" sz="2400" dirty="0">
                <a:latin typeface="Calibri" pitchFamily="-96" charset="0"/>
              </a:rPr>
              <a:t>Each pointer points to array of </a:t>
            </a:r>
            <a:r>
              <a:rPr lang="en-US" sz="2400" dirty="0" err="1">
                <a:latin typeface="Courier New" pitchFamily="-96" charset="0"/>
              </a:rPr>
              <a:t>int</a:t>
            </a:r>
            <a:r>
              <a:rPr lang="en-US" sz="2400" dirty="0" err="1">
                <a:latin typeface="Calibri" pitchFamily="-96" charset="0"/>
              </a:rPr>
              <a:t>s</a:t>
            </a:r>
            <a:r>
              <a:rPr lang="en-US" sz="2400" dirty="0">
                <a:latin typeface="Calibri" pitchFamily="-96" charset="0"/>
              </a:rPr>
              <a:t> </a:t>
            </a:r>
          </a:p>
          <a:p>
            <a:r>
              <a:rPr lang="en-US" sz="2400" dirty="0">
                <a:latin typeface="Courier New" pitchFamily="-96" charset="0"/>
              </a:rPr>
              <a:t>stooges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400" dirty="0">
                <a:latin typeface="Calibri" pitchFamily="-96" charset="0"/>
              </a:rPr>
              <a:t>is of type </a:t>
            </a:r>
            <a:r>
              <a:rPr lang="en-US" sz="2400" dirty="0">
                <a:latin typeface="Courier New"/>
                <a:cs typeface="Courier New"/>
              </a:rPr>
              <a:t>int* []</a:t>
            </a:r>
          </a:p>
          <a:p>
            <a:r>
              <a:rPr lang="en-US" sz="2400" dirty="0">
                <a:latin typeface="Courier New" pitchFamily="-96" charset="0"/>
              </a:rPr>
              <a:t>stooges</a:t>
            </a:r>
            <a:r>
              <a:rPr lang="en-US" sz="24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400" dirty="0">
                <a:latin typeface="Calibri" pitchFamily="-96" charset="0"/>
              </a:rPr>
              <a:t>is of type </a:t>
            </a:r>
            <a:r>
              <a:rPr lang="en-US" sz="2400" dirty="0">
                <a:latin typeface="Courier New"/>
                <a:cs typeface="Courier New"/>
              </a:rPr>
              <a:t>int**</a:t>
            </a:r>
          </a:p>
        </p:txBody>
      </p:sp>
      <p:sp>
        <p:nvSpPr>
          <p:cNvPr id="95235" name="Rectangle 4"/>
          <p:cNvSpPr>
            <a:spLocks noChangeArrowheads="1"/>
          </p:cNvSpPr>
          <p:nvPr/>
        </p:nvSpPr>
        <p:spPr bwMode="auto">
          <a:xfrm>
            <a:off x="652344" y="901006"/>
            <a:ext cx="4847456" cy="92551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larry</a:t>
            </a:r>
            <a:r>
              <a:rPr lang="en-US" dirty="0">
                <a:latin typeface="Courier New" pitchFamily="-96" charset="0"/>
              </a:rPr>
              <a:t> [5] = { 1, 5, 2, 1, 3 };</a:t>
            </a:r>
          </a:p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curly [5] = { 0, 2, 1, 3, 9 };</a:t>
            </a:r>
          </a:p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moe</a:t>
            </a:r>
            <a:r>
              <a:rPr lang="en-US" dirty="0">
                <a:latin typeface="Courier New" pitchFamily="-96" charset="0"/>
              </a:rPr>
              <a:t> [5]   = { 9, 4, 7, 2, 0 };</a:t>
            </a:r>
          </a:p>
        </p:txBody>
      </p:sp>
      <p:sp>
        <p:nvSpPr>
          <p:cNvPr id="95236" name="Rectangle 5"/>
          <p:cNvSpPr>
            <a:spLocks noChangeArrowheads="1"/>
          </p:cNvSpPr>
          <p:nvPr/>
        </p:nvSpPr>
        <p:spPr bwMode="auto">
          <a:xfrm>
            <a:off x="652344" y="1967805"/>
            <a:ext cx="4847456" cy="36676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int* stooges[3]={</a:t>
            </a:r>
            <a:r>
              <a:rPr lang="en-US" dirty="0" err="1">
                <a:latin typeface="Courier New" pitchFamily="-96" charset="0"/>
              </a:rPr>
              <a:t>larry,curly,moe</a:t>
            </a:r>
            <a:r>
              <a:rPr lang="en-US" dirty="0">
                <a:latin typeface="Courier New" pitchFamily="-96" charset="0"/>
              </a:rPr>
              <a:t>};</a:t>
            </a:r>
          </a:p>
        </p:txBody>
      </p:sp>
      <p:grpSp>
        <p:nvGrpSpPr>
          <p:cNvPr id="3" name="Group 7"/>
          <p:cNvGrpSpPr>
            <a:grpSpLocks/>
          </p:cNvGrpSpPr>
          <p:nvPr/>
        </p:nvGrpSpPr>
        <p:grpSpPr bwMode="auto">
          <a:xfrm>
            <a:off x="1898651" y="4191000"/>
            <a:ext cx="1987549" cy="1530350"/>
            <a:chOff x="188" y="2112"/>
            <a:chExt cx="1252" cy="964"/>
          </a:xfrm>
        </p:grpSpPr>
        <p:sp>
          <p:nvSpPr>
            <p:cNvPr id="95301" name="Rectangle 8"/>
            <p:cNvSpPr>
              <a:spLocks noChangeArrowheads="1"/>
            </p:cNvSpPr>
            <p:nvPr/>
          </p:nvSpPr>
          <p:spPr bwMode="auto">
            <a:xfrm>
              <a:off x="864" y="2352"/>
              <a:ext cx="576" cy="240"/>
            </a:xfrm>
            <a:prstGeom prst="rect">
              <a:avLst/>
            </a:prstGeom>
            <a:solidFill>
              <a:srgbClr val="F1C7C7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dirty="0">
                  <a:latin typeface="Courier New" pitchFamily="-96" charset="0"/>
                </a:rPr>
                <a:t>56</a:t>
              </a:r>
            </a:p>
          </p:txBody>
        </p:sp>
        <p:sp>
          <p:nvSpPr>
            <p:cNvPr id="95302" name="Line 9"/>
            <p:cNvSpPr>
              <a:spLocks noChangeShapeType="1"/>
            </p:cNvSpPr>
            <p:nvPr/>
          </p:nvSpPr>
          <p:spPr bwMode="auto">
            <a:xfrm flipV="1">
              <a:off x="576" y="2485"/>
              <a:ext cx="28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03" name="Text Box 10"/>
            <p:cNvSpPr txBox="1">
              <a:spLocks noChangeArrowheads="1"/>
            </p:cNvSpPr>
            <p:nvPr/>
          </p:nvSpPr>
          <p:spPr bwMode="auto">
            <a:xfrm>
              <a:off x="201" y="2363"/>
              <a:ext cx="375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>
                  <a:latin typeface="Courier New" pitchFamily="-96" charset="0"/>
                </a:rPr>
                <a:t>160</a:t>
              </a:r>
            </a:p>
          </p:txBody>
        </p:sp>
        <p:sp>
          <p:nvSpPr>
            <p:cNvPr id="95304" name="Rectangle 11"/>
            <p:cNvSpPr>
              <a:spLocks noChangeArrowheads="1"/>
            </p:cNvSpPr>
            <p:nvPr/>
          </p:nvSpPr>
          <p:spPr bwMode="auto">
            <a:xfrm>
              <a:off x="864" y="2592"/>
              <a:ext cx="576" cy="240"/>
            </a:xfrm>
            <a:prstGeom prst="rect">
              <a:avLst/>
            </a:prstGeom>
            <a:solidFill>
              <a:srgbClr val="F1C7C7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16</a:t>
              </a:r>
            </a:p>
          </p:txBody>
        </p:sp>
        <p:sp>
          <p:nvSpPr>
            <p:cNvPr id="95305" name="Rectangle 12"/>
            <p:cNvSpPr>
              <a:spLocks noChangeArrowheads="1"/>
            </p:cNvSpPr>
            <p:nvPr/>
          </p:nvSpPr>
          <p:spPr bwMode="auto">
            <a:xfrm>
              <a:off x="864" y="2832"/>
              <a:ext cx="576" cy="240"/>
            </a:xfrm>
            <a:prstGeom prst="rect">
              <a:avLst/>
            </a:prstGeom>
            <a:solidFill>
              <a:srgbClr val="F1C7C7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r>
                <a:rPr lang="en-US" dirty="0">
                  <a:latin typeface="Courier New" pitchFamily="-96" charset="0"/>
                </a:rPr>
                <a:t>90</a:t>
              </a:r>
            </a:p>
          </p:txBody>
        </p:sp>
        <p:sp>
          <p:nvSpPr>
            <p:cNvPr id="95306" name="Line 13"/>
            <p:cNvSpPr>
              <a:spLocks noChangeShapeType="1"/>
            </p:cNvSpPr>
            <p:nvPr/>
          </p:nvSpPr>
          <p:spPr bwMode="auto">
            <a:xfrm flipV="1">
              <a:off x="576" y="2725"/>
              <a:ext cx="28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07" name="Line 14"/>
            <p:cNvSpPr>
              <a:spLocks noChangeShapeType="1"/>
            </p:cNvSpPr>
            <p:nvPr/>
          </p:nvSpPr>
          <p:spPr bwMode="auto">
            <a:xfrm flipV="1">
              <a:off x="576" y="2965"/>
              <a:ext cx="28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08" name="Text Box 15"/>
            <p:cNvSpPr txBox="1">
              <a:spLocks noChangeArrowheads="1"/>
            </p:cNvSpPr>
            <p:nvPr/>
          </p:nvSpPr>
          <p:spPr bwMode="auto">
            <a:xfrm>
              <a:off x="188" y="2612"/>
              <a:ext cx="378" cy="23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dirty="0">
                  <a:latin typeface="Courier New" pitchFamily="-96" charset="0"/>
                </a:rPr>
                <a:t>168</a:t>
              </a:r>
            </a:p>
          </p:txBody>
        </p:sp>
        <p:sp>
          <p:nvSpPr>
            <p:cNvPr id="95309" name="Text Box 16"/>
            <p:cNvSpPr txBox="1">
              <a:spLocks noChangeArrowheads="1"/>
            </p:cNvSpPr>
            <p:nvPr/>
          </p:nvSpPr>
          <p:spPr bwMode="auto">
            <a:xfrm>
              <a:off x="189" y="2843"/>
              <a:ext cx="377" cy="23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dirty="0">
                  <a:latin typeface="Courier New" pitchFamily="-96" charset="0"/>
                </a:rPr>
                <a:t>176</a:t>
              </a:r>
            </a:p>
          </p:txBody>
        </p:sp>
        <p:sp>
          <p:nvSpPr>
            <p:cNvPr id="95310" name="Text Box 17"/>
            <p:cNvSpPr txBox="1">
              <a:spLocks noChangeArrowheads="1"/>
            </p:cNvSpPr>
            <p:nvPr/>
          </p:nvSpPr>
          <p:spPr bwMode="auto">
            <a:xfrm>
              <a:off x="428" y="2112"/>
              <a:ext cx="724" cy="23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>
                  <a:latin typeface="Courier New" pitchFamily="-96" charset="0"/>
                </a:rPr>
                <a:t>stooges</a:t>
              </a:r>
              <a:endParaRPr lang="en-US" dirty="0">
                <a:latin typeface="Courier New" pitchFamily="-96" charset="0"/>
              </a:endParaRPr>
            </a:p>
          </p:txBody>
        </p:sp>
        <p:sp>
          <p:nvSpPr>
            <p:cNvPr id="95311" name="Oval 18"/>
            <p:cNvSpPr>
              <a:spLocks noChangeArrowheads="1"/>
            </p:cNvSpPr>
            <p:nvPr/>
          </p:nvSpPr>
          <p:spPr bwMode="auto">
            <a:xfrm>
              <a:off x="1200" y="2448"/>
              <a:ext cx="96" cy="96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  <p:sp>
          <p:nvSpPr>
            <p:cNvPr id="95312" name="Oval 19"/>
            <p:cNvSpPr>
              <a:spLocks noChangeArrowheads="1"/>
            </p:cNvSpPr>
            <p:nvPr/>
          </p:nvSpPr>
          <p:spPr bwMode="auto">
            <a:xfrm>
              <a:off x="1200" y="2688"/>
              <a:ext cx="96" cy="96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  <p:sp>
          <p:nvSpPr>
            <p:cNvPr id="95313" name="Oval 20"/>
            <p:cNvSpPr>
              <a:spLocks noChangeArrowheads="1"/>
            </p:cNvSpPr>
            <p:nvPr/>
          </p:nvSpPr>
          <p:spPr bwMode="auto">
            <a:xfrm>
              <a:off x="1200" y="2928"/>
              <a:ext cx="96" cy="96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</p:grpSp>
      <p:sp>
        <p:nvSpPr>
          <p:cNvPr id="315413" name="Text Box 21"/>
          <p:cNvSpPr txBox="1">
            <a:spLocks noChangeArrowheads="1"/>
          </p:cNvSpPr>
          <p:nvPr/>
        </p:nvSpPr>
        <p:spPr bwMode="auto">
          <a:xfrm>
            <a:off x="4367969" y="3733800"/>
            <a:ext cx="873957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>
                <a:latin typeface="Courier New" pitchFamily="-96" charset="0"/>
              </a:rPr>
              <a:t>curly</a:t>
            </a:r>
          </a:p>
        </p:txBody>
      </p:sp>
      <p:sp>
        <p:nvSpPr>
          <p:cNvPr id="315433" name="Text Box 41"/>
          <p:cNvSpPr txBox="1">
            <a:spLocks noChangeArrowheads="1"/>
          </p:cNvSpPr>
          <p:nvPr/>
        </p:nvSpPr>
        <p:spPr bwMode="auto">
          <a:xfrm>
            <a:off x="4444169" y="4572000"/>
            <a:ext cx="873957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 err="1">
                <a:latin typeface="Courier New" pitchFamily="-96" charset="0"/>
              </a:rPr>
              <a:t>larry</a:t>
            </a:r>
            <a:endParaRPr lang="en-US" dirty="0">
              <a:latin typeface="Courier New" pitchFamily="-96" charset="0"/>
            </a:endParaRPr>
          </a:p>
        </p:txBody>
      </p:sp>
      <p:sp>
        <p:nvSpPr>
          <p:cNvPr id="315453" name="Text Box 61"/>
          <p:cNvSpPr txBox="1">
            <a:spLocks noChangeArrowheads="1"/>
          </p:cNvSpPr>
          <p:nvPr/>
        </p:nvSpPr>
        <p:spPr bwMode="auto">
          <a:xfrm>
            <a:off x="4643685" y="5272088"/>
            <a:ext cx="598241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/>
            <a:r>
              <a:rPr lang="en-US" dirty="0" err="1">
                <a:latin typeface="Courier New" pitchFamily="-96" charset="0"/>
              </a:rPr>
              <a:t>moe</a:t>
            </a:r>
            <a:endParaRPr lang="en-US" dirty="0">
              <a:latin typeface="Courier New" pitchFamily="-96" charset="0"/>
            </a:endParaRPr>
          </a:p>
        </p:txBody>
      </p:sp>
      <p:grpSp>
        <p:nvGrpSpPr>
          <p:cNvPr id="84" name="Group 24"/>
          <p:cNvGrpSpPr>
            <a:grpSpLocks/>
          </p:cNvGrpSpPr>
          <p:nvPr/>
        </p:nvGrpSpPr>
        <p:grpSpPr bwMode="auto">
          <a:xfrm>
            <a:off x="5078413" y="4006850"/>
            <a:ext cx="5435600" cy="750888"/>
            <a:chOff x="2412765" y="3429000"/>
            <a:chExt cx="5435835" cy="771209"/>
          </a:xfrm>
        </p:grpSpPr>
        <p:grpSp>
          <p:nvGrpSpPr>
            <p:cNvPr id="95283" name="Group 25"/>
            <p:cNvGrpSpPr>
              <a:grpSpLocks/>
            </p:cNvGrpSpPr>
            <p:nvPr/>
          </p:nvGrpSpPr>
          <p:grpSpPr bwMode="auto">
            <a:xfrm>
              <a:off x="2743200" y="3429000"/>
              <a:ext cx="4572000" cy="228600"/>
              <a:chOff x="1008" y="1968"/>
              <a:chExt cx="2880" cy="144"/>
            </a:xfrm>
          </p:grpSpPr>
          <p:sp>
            <p:nvSpPr>
              <p:cNvPr id="98" name="Rectangle 26"/>
              <p:cNvSpPr>
                <a:spLocks noChangeArrowheads="1"/>
              </p:cNvSpPr>
              <p:nvPr/>
            </p:nvSpPr>
            <p:spPr bwMode="auto">
              <a:xfrm>
                <a:off x="1008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0</a:t>
                </a:r>
              </a:p>
            </p:txBody>
          </p:sp>
          <p:sp>
            <p:nvSpPr>
              <p:cNvPr id="99" name="Rectangle 27"/>
              <p:cNvSpPr>
                <a:spLocks noChangeArrowheads="1"/>
              </p:cNvSpPr>
              <p:nvPr/>
            </p:nvSpPr>
            <p:spPr bwMode="auto">
              <a:xfrm>
                <a:off x="1584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00" name="Rectangle 28"/>
              <p:cNvSpPr>
                <a:spLocks noChangeArrowheads="1"/>
              </p:cNvSpPr>
              <p:nvPr/>
            </p:nvSpPr>
            <p:spPr bwMode="auto">
              <a:xfrm>
                <a:off x="2160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101" name="Rectangle 29"/>
              <p:cNvSpPr>
                <a:spLocks noChangeArrowheads="1"/>
              </p:cNvSpPr>
              <p:nvPr/>
            </p:nvSpPr>
            <p:spPr bwMode="auto">
              <a:xfrm>
                <a:off x="2736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3</a:t>
                </a:r>
              </a:p>
            </p:txBody>
          </p:sp>
          <p:sp>
            <p:nvSpPr>
              <p:cNvPr id="102" name="Rectangle 30"/>
              <p:cNvSpPr>
                <a:spLocks noChangeArrowheads="1"/>
              </p:cNvSpPr>
              <p:nvPr/>
            </p:nvSpPr>
            <p:spPr bwMode="auto">
              <a:xfrm>
                <a:off x="3312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9</a:t>
                </a:r>
              </a:p>
            </p:txBody>
          </p:sp>
        </p:grpSp>
        <p:sp>
          <p:nvSpPr>
            <p:cNvPr id="95284" name="Text Box 32"/>
            <p:cNvSpPr txBox="1">
              <a:spLocks noChangeArrowheads="1"/>
            </p:cNvSpPr>
            <p:nvPr/>
          </p:nvSpPr>
          <p:spPr bwMode="auto">
            <a:xfrm>
              <a:off x="2412765" y="3810528"/>
              <a:ext cx="668366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16</a:t>
              </a:r>
            </a:p>
          </p:txBody>
        </p:sp>
        <p:sp>
          <p:nvSpPr>
            <p:cNvPr id="95285" name="Text Box 33"/>
            <p:cNvSpPr txBox="1">
              <a:spLocks noChangeArrowheads="1"/>
            </p:cNvSpPr>
            <p:nvPr/>
          </p:nvSpPr>
          <p:spPr bwMode="auto">
            <a:xfrm>
              <a:off x="3182736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20</a:t>
              </a:r>
            </a:p>
          </p:txBody>
        </p:sp>
        <p:sp>
          <p:nvSpPr>
            <p:cNvPr id="95286" name="Line 34"/>
            <p:cNvSpPr>
              <a:spLocks noChangeShapeType="1"/>
            </p:cNvSpPr>
            <p:nvPr/>
          </p:nvSpPr>
          <p:spPr bwMode="auto">
            <a:xfrm flipV="1">
              <a:off x="2743200" y="3643313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87" name="Line 35"/>
            <p:cNvSpPr>
              <a:spLocks noChangeShapeType="1"/>
            </p:cNvSpPr>
            <p:nvPr/>
          </p:nvSpPr>
          <p:spPr bwMode="auto">
            <a:xfrm flipV="1">
              <a:off x="36576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88" name="Text Box 36"/>
            <p:cNvSpPr txBox="1">
              <a:spLocks noChangeArrowheads="1"/>
            </p:cNvSpPr>
            <p:nvPr/>
          </p:nvSpPr>
          <p:spPr bwMode="auto">
            <a:xfrm>
              <a:off x="4097175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24</a:t>
              </a:r>
            </a:p>
          </p:txBody>
        </p:sp>
        <p:sp>
          <p:nvSpPr>
            <p:cNvPr id="95289" name="Line 37"/>
            <p:cNvSpPr>
              <a:spLocks noChangeShapeType="1"/>
            </p:cNvSpPr>
            <p:nvPr/>
          </p:nvSpPr>
          <p:spPr bwMode="auto">
            <a:xfrm flipV="1">
              <a:off x="45720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90" name="Text Box 38"/>
            <p:cNvSpPr txBox="1">
              <a:spLocks noChangeArrowheads="1"/>
            </p:cNvSpPr>
            <p:nvPr/>
          </p:nvSpPr>
          <p:spPr bwMode="auto">
            <a:xfrm>
              <a:off x="5029078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28</a:t>
              </a:r>
            </a:p>
          </p:txBody>
        </p:sp>
        <p:sp>
          <p:nvSpPr>
            <p:cNvPr id="95291" name="Line 39"/>
            <p:cNvSpPr>
              <a:spLocks noChangeShapeType="1"/>
            </p:cNvSpPr>
            <p:nvPr/>
          </p:nvSpPr>
          <p:spPr bwMode="auto">
            <a:xfrm flipV="1">
              <a:off x="54864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92" name="Text Box 40"/>
            <p:cNvSpPr txBox="1">
              <a:spLocks noChangeArrowheads="1"/>
            </p:cNvSpPr>
            <p:nvPr/>
          </p:nvSpPr>
          <p:spPr bwMode="auto">
            <a:xfrm>
              <a:off x="5943518" y="3823572"/>
              <a:ext cx="990642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32</a:t>
              </a:r>
            </a:p>
          </p:txBody>
        </p:sp>
        <p:sp>
          <p:nvSpPr>
            <p:cNvPr id="95293" name="Line 41"/>
            <p:cNvSpPr>
              <a:spLocks noChangeShapeType="1"/>
            </p:cNvSpPr>
            <p:nvPr/>
          </p:nvSpPr>
          <p:spPr bwMode="auto">
            <a:xfrm flipV="1">
              <a:off x="64008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94" name="Text Box 42"/>
            <p:cNvSpPr txBox="1">
              <a:spLocks noChangeArrowheads="1"/>
            </p:cNvSpPr>
            <p:nvPr/>
          </p:nvSpPr>
          <p:spPr bwMode="auto">
            <a:xfrm>
              <a:off x="6857957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>
                  <a:latin typeface="Calibri" pitchFamily="-96" charset="0"/>
                </a:rPr>
                <a:t>36</a:t>
              </a:r>
            </a:p>
          </p:txBody>
        </p:sp>
        <p:sp>
          <p:nvSpPr>
            <p:cNvPr id="95295" name="Line 43"/>
            <p:cNvSpPr>
              <a:spLocks noChangeShapeType="1"/>
            </p:cNvSpPr>
            <p:nvPr/>
          </p:nvSpPr>
          <p:spPr bwMode="auto">
            <a:xfrm flipV="1">
              <a:off x="73152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3" name="Group 24"/>
          <p:cNvGrpSpPr>
            <a:grpSpLocks/>
          </p:cNvGrpSpPr>
          <p:nvPr/>
        </p:nvGrpSpPr>
        <p:grpSpPr bwMode="auto">
          <a:xfrm>
            <a:off x="5080000" y="4808539"/>
            <a:ext cx="5435600" cy="750887"/>
            <a:chOff x="2412765" y="3429000"/>
            <a:chExt cx="5435835" cy="771209"/>
          </a:xfrm>
        </p:grpSpPr>
        <p:grpSp>
          <p:nvGrpSpPr>
            <p:cNvPr id="95265" name="Group 25"/>
            <p:cNvGrpSpPr>
              <a:grpSpLocks/>
            </p:cNvGrpSpPr>
            <p:nvPr/>
          </p:nvGrpSpPr>
          <p:grpSpPr bwMode="auto">
            <a:xfrm>
              <a:off x="2743200" y="3429000"/>
              <a:ext cx="4572000" cy="228600"/>
              <a:chOff x="1008" y="1968"/>
              <a:chExt cx="2880" cy="144"/>
            </a:xfrm>
          </p:grpSpPr>
          <p:sp>
            <p:nvSpPr>
              <p:cNvPr id="117" name="Rectangle 26"/>
              <p:cNvSpPr>
                <a:spLocks noChangeArrowheads="1"/>
              </p:cNvSpPr>
              <p:nvPr/>
            </p:nvSpPr>
            <p:spPr bwMode="auto">
              <a:xfrm>
                <a:off x="1008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118" name="Rectangle 27"/>
              <p:cNvSpPr>
                <a:spLocks noChangeArrowheads="1"/>
              </p:cNvSpPr>
              <p:nvPr/>
            </p:nvSpPr>
            <p:spPr bwMode="auto">
              <a:xfrm>
                <a:off x="1584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5</a:t>
                </a:r>
              </a:p>
            </p:txBody>
          </p:sp>
          <p:sp>
            <p:nvSpPr>
              <p:cNvPr id="119" name="Rectangle 28"/>
              <p:cNvSpPr>
                <a:spLocks noChangeArrowheads="1"/>
              </p:cNvSpPr>
              <p:nvPr/>
            </p:nvSpPr>
            <p:spPr bwMode="auto">
              <a:xfrm>
                <a:off x="2160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20" name="Rectangle 29"/>
              <p:cNvSpPr>
                <a:spLocks noChangeArrowheads="1"/>
              </p:cNvSpPr>
              <p:nvPr/>
            </p:nvSpPr>
            <p:spPr bwMode="auto">
              <a:xfrm>
                <a:off x="2736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1</a:t>
                </a:r>
              </a:p>
            </p:txBody>
          </p:sp>
          <p:sp>
            <p:nvSpPr>
              <p:cNvPr id="121" name="Rectangle 30"/>
              <p:cNvSpPr>
                <a:spLocks noChangeArrowheads="1"/>
              </p:cNvSpPr>
              <p:nvPr/>
            </p:nvSpPr>
            <p:spPr bwMode="auto">
              <a:xfrm>
                <a:off x="3312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3</a:t>
                </a:r>
              </a:p>
            </p:txBody>
          </p:sp>
        </p:grpSp>
        <p:sp>
          <p:nvSpPr>
            <p:cNvPr id="95266" name="Text Box 32"/>
            <p:cNvSpPr txBox="1">
              <a:spLocks noChangeArrowheads="1"/>
            </p:cNvSpPr>
            <p:nvPr/>
          </p:nvSpPr>
          <p:spPr bwMode="auto">
            <a:xfrm>
              <a:off x="2412765" y="3810528"/>
              <a:ext cx="668366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56</a:t>
              </a:r>
            </a:p>
          </p:txBody>
        </p:sp>
        <p:sp>
          <p:nvSpPr>
            <p:cNvPr id="95267" name="Text Box 33"/>
            <p:cNvSpPr txBox="1">
              <a:spLocks noChangeArrowheads="1"/>
            </p:cNvSpPr>
            <p:nvPr/>
          </p:nvSpPr>
          <p:spPr bwMode="auto">
            <a:xfrm>
              <a:off x="3182736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60</a:t>
              </a:r>
            </a:p>
          </p:txBody>
        </p:sp>
        <p:sp>
          <p:nvSpPr>
            <p:cNvPr id="95268" name="Line 34"/>
            <p:cNvSpPr>
              <a:spLocks noChangeShapeType="1"/>
            </p:cNvSpPr>
            <p:nvPr/>
          </p:nvSpPr>
          <p:spPr bwMode="auto">
            <a:xfrm flipV="1">
              <a:off x="2743200" y="3643313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69" name="Line 35"/>
            <p:cNvSpPr>
              <a:spLocks noChangeShapeType="1"/>
            </p:cNvSpPr>
            <p:nvPr/>
          </p:nvSpPr>
          <p:spPr bwMode="auto">
            <a:xfrm flipV="1">
              <a:off x="36576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70" name="Text Box 36"/>
            <p:cNvSpPr txBox="1">
              <a:spLocks noChangeArrowheads="1"/>
            </p:cNvSpPr>
            <p:nvPr/>
          </p:nvSpPr>
          <p:spPr bwMode="auto">
            <a:xfrm>
              <a:off x="4097175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64</a:t>
              </a:r>
            </a:p>
          </p:txBody>
        </p:sp>
        <p:sp>
          <p:nvSpPr>
            <p:cNvPr id="95271" name="Line 37"/>
            <p:cNvSpPr>
              <a:spLocks noChangeShapeType="1"/>
            </p:cNvSpPr>
            <p:nvPr/>
          </p:nvSpPr>
          <p:spPr bwMode="auto">
            <a:xfrm flipV="1">
              <a:off x="45720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72" name="Text Box 38"/>
            <p:cNvSpPr txBox="1">
              <a:spLocks noChangeArrowheads="1"/>
            </p:cNvSpPr>
            <p:nvPr/>
          </p:nvSpPr>
          <p:spPr bwMode="auto">
            <a:xfrm>
              <a:off x="5029078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68</a:t>
              </a:r>
            </a:p>
          </p:txBody>
        </p:sp>
        <p:sp>
          <p:nvSpPr>
            <p:cNvPr id="95273" name="Line 39"/>
            <p:cNvSpPr>
              <a:spLocks noChangeShapeType="1"/>
            </p:cNvSpPr>
            <p:nvPr/>
          </p:nvSpPr>
          <p:spPr bwMode="auto">
            <a:xfrm flipV="1">
              <a:off x="54864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74" name="Text Box 40"/>
            <p:cNvSpPr txBox="1">
              <a:spLocks noChangeArrowheads="1"/>
            </p:cNvSpPr>
            <p:nvPr/>
          </p:nvSpPr>
          <p:spPr bwMode="auto">
            <a:xfrm>
              <a:off x="5943518" y="3823572"/>
              <a:ext cx="990642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72</a:t>
              </a:r>
            </a:p>
          </p:txBody>
        </p:sp>
        <p:sp>
          <p:nvSpPr>
            <p:cNvPr id="95275" name="Line 41"/>
            <p:cNvSpPr>
              <a:spLocks noChangeShapeType="1"/>
            </p:cNvSpPr>
            <p:nvPr/>
          </p:nvSpPr>
          <p:spPr bwMode="auto">
            <a:xfrm flipV="1">
              <a:off x="64008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76" name="Text Box 42"/>
            <p:cNvSpPr txBox="1">
              <a:spLocks noChangeArrowheads="1"/>
            </p:cNvSpPr>
            <p:nvPr/>
          </p:nvSpPr>
          <p:spPr bwMode="auto">
            <a:xfrm>
              <a:off x="6857957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76</a:t>
              </a:r>
            </a:p>
          </p:txBody>
        </p:sp>
        <p:sp>
          <p:nvSpPr>
            <p:cNvPr id="95277" name="Line 43"/>
            <p:cNvSpPr>
              <a:spLocks noChangeShapeType="1"/>
            </p:cNvSpPr>
            <p:nvPr/>
          </p:nvSpPr>
          <p:spPr bwMode="auto">
            <a:xfrm flipV="1">
              <a:off x="73152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2" name="Group 24"/>
          <p:cNvGrpSpPr>
            <a:grpSpLocks/>
          </p:cNvGrpSpPr>
          <p:nvPr/>
        </p:nvGrpSpPr>
        <p:grpSpPr bwMode="auto">
          <a:xfrm>
            <a:off x="5078413" y="5646739"/>
            <a:ext cx="5435600" cy="750887"/>
            <a:chOff x="2412765" y="3429000"/>
            <a:chExt cx="5435835" cy="771209"/>
          </a:xfrm>
        </p:grpSpPr>
        <p:grpSp>
          <p:nvGrpSpPr>
            <p:cNvPr id="95247" name="Group 25"/>
            <p:cNvGrpSpPr>
              <a:grpSpLocks/>
            </p:cNvGrpSpPr>
            <p:nvPr/>
          </p:nvGrpSpPr>
          <p:grpSpPr bwMode="auto">
            <a:xfrm>
              <a:off x="2743200" y="3429000"/>
              <a:ext cx="4572000" cy="228600"/>
              <a:chOff x="1008" y="1968"/>
              <a:chExt cx="2880" cy="144"/>
            </a:xfrm>
          </p:grpSpPr>
          <p:sp>
            <p:nvSpPr>
              <p:cNvPr id="136" name="Rectangle 26"/>
              <p:cNvSpPr>
                <a:spLocks noChangeArrowheads="1"/>
              </p:cNvSpPr>
              <p:nvPr/>
            </p:nvSpPr>
            <p:spPr bwMode="auto">
              <a:xfrm>
                <a:off x="1008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9</a:t>
                </a:r>
              </a:p>
            </p:txBody>
          </p:sp>
          <p:sp>
            <p:nvSpPr>
              <p:cNvPr id="137" name="Rectangle 27"/>
              <p:cNvSpPr>
                <a:spLocks noChangeArrowheads="1"/>
              </p:cNvSpPr>
              <p:nvPr/>
            </p:nvSpPr>
            <p:spPr bwMode="auto">
              <a:xfrm>
                <a:off x="1584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4</a:t>
                </a:r>
              </a:p>
            </p:txBody>
          </p:sp>
          <p:sp>
            <p:nvSpPr>
              <p:cNvPr id="138" name="Rectangle 28"/>
              <p:cNvSpPr>
                <a:spLocks noChangeArrowheads="1"/>
              </p:cNvSpPr>
              <p:nvPr/>
            </p:nvSpPr>
            <p:spPr bwMode="auto">
              <a:xfrm>
                <a:off x="2160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7</a:t>
                </a:r>
              </a:p>
            </p:txBody>
          </p:sp>
          <p:sp>
            <p:nvSpPr>
              <p:cNvPr id="139" name="Rectangle 29"/>
              <p:cNvSpPr>
                <a:spLocks noChangeArrowheads="1"/>
              </p:cNvSpPr>
              <p:nvPr/>
            </p:nvSpPr>
            <p:spPr bwMode="auto">
              <a:xfrm>
                <a:off x="2736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2</a:t>
                </a:r>
              </a:p>
            </p:txBody>
          </p:sp>
          <p:sp>
            <p:nvSpPr>
              <p:cNvPr id="140" name="Rectangle 30"/>
              <p:cNvSpPr>
                <a:spLocks noChangeArrowheads="1"/>
              </p:cNvSpPr>
              <p:nvPr/>
            </p:nvSpPr>
            <p:spPr bwMode="auto">
              <a:xfrm>
                <a:off x="3312" y="1968"/>
                <a:ext cx="576" cy="14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r>
                  <a:rPr lang="en-US" dirty="0">
                    <a:latin typeface="Calibri" pitchFamily="34" charset="0"/>
                  </a:rPr>
                  <a:t>0</a:t>
                </a:r>
              </a:p>
            </p:txBody>
          </p:sp>
        </p:grpSp>
        <p:sp>
          <p:nvSpPr>
            <p:cNvPr id="95248" name="Text Box 32"/>
            <p:cNvSpPr txBox="1">
              <a:spLocks noChangeArrowheads="1"/>
            </p:cNvSpPr>
            <p:nvPr/>
          </p:nvSpPr>
          <p:spPr bwMode="auto">
            <a:xfrm>
              <a:off x="2412765" y="3810528"/>
              <a:ext cx="668366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90</a:t>
              </a:r>
            </a:p>
          </p:txBody>
        </p:sp>
        <p:sp>
          <p:nvSpPr>
            <p:cNvPr id="95249" name="Text Box 33"/>
            <p:cNvSpPr txBox="1">
              <a:spLocks noChangeArrowheads="1"/>
            </p:cNvSpPr>
            <p:nvPr/>
          </p:nvSpPr>
          <p:spPr bwMode="auto">
            <a:xfrm>
              <a:off x="3182736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94</a:t>
              </a:r>
            </a:p>
          </p:txBody>
        </p:sp>
        <p:sp>
          <p:nvSpPr>
            <p:cNvPr id="95250" name="Line 34"/>
            <p:cNvSpPr>
              <a:spLocks noChangeShapeType="1"/>
            </p:cNvSpPr>
            <p:nvPr/>
          </p:nvSpPr>
          <p:spPr bwMode="auto">
            <a:xfrm flipV="1">
              <a:off x="2743200" y="3643313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51" name="Line 35"/>
            <p:cNvSpPr>
              <a:spLocks noChangeShapeType="1"/>
            </p:cNvSpPr>
            <p:nvPr/>
          </p:nvSpPr>
          <p:spPr bwMode="auto">
            <a:xfrm flipV="1">
              <a:off x="36576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52" name="Text Box 36"/>
            <p:cNvSpPr txBox="1">
              <a:spLocks noChangeArrowheads="1"/>
            </p:cNvSpPr>
            <p:nvPr/>
          </p:nvSpPr>
          <p:spPr bwMode="auto">
            <a:xfrm>
              <a:off x="4097175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98</a:t>
              </a:r>
            </a:p>
          </p:txBody>
        </p:sp>
        <p:sp>
          <p:nvSpPr>
            <p:cNvPr id="95253" name="Line 37"/>
            <p:cNvSpPr>
              <a:spLocks noChangeShapeType="1"/>
            </p:cNvSpPr>
            <p:nvPr/>
          </p:nvSpPr>
          <p:spPr bwMode="auto">
            <a:xfrm flipV="1">
              <a:off x="45720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54" name="Text Box 38"/>
            <p:cNvSpPr txBox="1">
              <a:spLocks noChangeArrowheads="1"/>
            </p:cNvSpPr>
            <p:nvPr/>
          </p:nvSpPr>
          <p:spPr bwMode="auto">
            <a:xfrm>
              <a:off x="5029078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102</a:t>
              </a:r>
            </a:p>
          </p:txBody>
        </p:sp>
        <p:sp>
          <p:nvSpPr>
            <p:cNvPr id="95255" name="Line 39"/>
            <p:cNvSpPr>
              <a:spLocks noChangeShapeType="1"/>
            </p:cNvSpPr>
            <p:nvPr/>
          </p:nvSpPr>
          <p:spPr bwMode="auto">
            <a:xfrm flipV="1">
              <a:off x="54864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56" name="Text Box 40"/>
            <p:cNvSpPr txBox="1">
              <a:spLocks noChangeArrowheads="1"/>
            </p:cNvSpPr>
            <p:nvPr/>
          </p:nvSpPr>
          <p:spPr bwMode="auto">
            <a:xfrm>
              <a:off x="5943518" y="3823572"/>
              <a:ext cx="990642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106</a:t>
              </a:r>
            </a:p>
          </p:txBody>
        </p:sp>
        <p:sp>
          <p:nvSpPr>
            <p:cNvPr id="95257" name="Line 41"/>
            <p:cNvSpPr>
              <a:spLocks noChangeShapeType="1"/>
            </p:cNvSpPr>
            <p:nvPr/>
          </p:nvSpPr>
          <p:spPr bwMode="auto">
            <a:xfrm flipV="1">
              <a:off x="64008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58" name="Text Box 42"/>
            <p:cNvSpPr txBox="1">
              <a:spLocks noChangeArrowheads="1"/>
            </p:cNvSpPr>
            <p:nvPr/>
          </p:nvSpPr>
          <p:spPr bwMode="auto">
            <a:xfrm>
              <a:off x="6857957" y="3823572"/>
              <a:ext cx="990643" cy="37663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 eaLnBrk="0" hangingPunct="0"/>
              <a:r>
                <a:rPr lang="en-US" dirty="0">
                  <a:latin typeface="Calibri" pitchFamily="-96" charset="0"/>
                </a:rPr>
                <a:t>110</a:t>
              </a:r>
            </a:p>
          </p:txBody>
        </p:sp>
        <p:sp>
          <p:nvSpPr>
            <p:cNvPr id="95259" name="Line 43"/>
            <p:cNvSpPr>
              <a:spLocks noChangeShapeType="1"/>
            </p:cNvSpPr>
            <p:nvPr/>
          </p:nvSpPr>
          <p:spPr bwMode="auto">
            <a:xfrm flipV="1">
              <a:off x="7315200" y="3657600"/>
              <a:ext cx="0" cy="2286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sm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2" name="Freeform 141"/>
          <p:cNvSpPr>
            <a:spLocks noChangeArrowheads="1"/>
          </p:cNvSpPr>
          <p:nvPr/>
        </p:nvSpPr>
        <p:spPr bwMode="auto">
          <a:xfrm>
            <a:off x="3576638" y="4159250"/>
            <a:ext cx="1693862" cy="1022350"/>
          </a:xfrm>
          <a:custGeom>
            <a:avLst/>
            <a:gdLst>
              <a:gd name="T0" fmla="*/ 0 w 1694329"/>
              <a:gd name="T1" fmla="*/ 1021976 h 1021976"/>
              <a:gd name="T2" fmla="*/ 654423 w 1694329"/>
              <a:gd name="T3" fmla="*/ 340658 h 1021976"/>
              <a:gd name="T4" fmla="*/ 1694329 w 1694329"/>
              <a:gd name="T5" fmla="*/ 0 h 1021976"/>
              <a:gd name="T6" fmla="*/ 0 60000 65536"/>
              <a:gd name="T7" fmla="*/ 0 60000 65536"/>
              <a:gd name="T8" fmla="*/ 0 60000 65536"/>
              <a:gd name="T9" fmla="*/ 0 w 1694329"/>
              <a:gd name="T10" fmla="*/ 0 h 1021976"/>
              <a:gd name="T11" fmla="*/ 1694329 w 1694329"/>
              <a:gd name="T12" fmla="*/ 1021976 h 102197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694329" h="1021976">
                <a:moveTo>
                  <a:pt x="0" y="1021976"/>
                </a:moveTo>
                <a:cubicBezTo>
                  <a:pt x="186017" y="766481"/>
                  <a:pt x="372035" y="510987"/>
                  <a:pt x="654423" y="340658"/>
                </a:cubicBezTo>
                <a:cubicBezTo>
                  <a:pt x="936811" y="170329"/>
                  <a:pt x="1315570" y="85164"/>
                  <a:pt x="1694329" y="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43" name="Freeform 142"/>
          <p:cNvSpPr>
            <a:spLocks noChangeArrowheads="1"/>
          </p:cNvSpPr>
          <p:nvPr/>
        </p:nvSpPr>
        <p:spPr bwMode="auto">
          <a:xfrm>
            <a:off x="3594100" y="4787900"/>
            <a:ext cx="1703388" cy="330200"/>
          </a:xfrm>
          <a:custGeom>
            <a:avLst/>
            <a:gdLst>
              <a:gd name="T0" fmla="*/ 0 w 1703294"/>
              <a:gd name="T1" fmla="*/ 0 h 331694"/>
              <a:gd name="T2" fmla="*/ 905435 w 1703294"/>
              <a:gd name="T3" fmla="*/ 304800 h 331694"/>
              <a:gd name="T4" fmla="*/ 1703294 w 1703294"/>
              <a:gd name="T5" fmla="*/ 161365 h 331694"/>
              <a:gd name="T6" fmla="*/ 0 60000 65536"/>
              <a:gd name="T7" fmla="*/ 0 60000 65536"/>
              <a:gd name="T8" fmla="*/ 0 60000 65536"/>
              <a:gd name="T9" fmla="*/ 0 w 1703294"/>
              <a:gd name="T10" fmla="*/ 0 h 331694"/>
              <a:gd name="T11" fmla="*/ 1703294 w 1703294"/>
              <a:gd name="T12" fmla="*/ 331694 h 33169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03294" h="331694">
                <a:moveTo>
                  <a:pt x="0" y="0"/>
                </a:moveTo>
                <a:cubicBezTo>
                  <a:pt x="310776" y="138953"/>
                  <a:pt x="621553" y="277906"/>
                  <a:pt x="905435" y="304800"/>
                </a:cubicBezTo>
                <a:cubicBezTo>
                  <a:pt x="1189317" y="331694"/>
                  <a:pt x="1446305" y="246529"/>
                  <a:pt x="1703294" y="161365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144" name="Freeform 143"/>
          <p:cNvSpPr>
            <a:spLocks noChangeArrowheads="1"/>
          </p:cNvSpPr>
          <p:nvPr/>
        </p:nvSpPr>
        <p:spPr bwMode="auto">
          <a:xfrm>
            <a:off x="3576638" y="5557838"/>
            <a:ext cx="1739900" cy="385762"/>
          </a:xfrm>
          <a:custGeom>
            <a:avLst/>
            <a:gdLst>
              <a:gd name="T0" fmla="*/ 0 w 1739153"/>
              <a:gd name="T1" fmla="*/ 0 h 385482"/>
              <a:gd name="T2" fmla="*/ 699247 w 1739153"/>
              <a:gd name="T3" fmla="*/ 349623 h 385482"/>
              <a:gd name="T4" fmla="*/ 1739153 w 1739153"/>
              <a:gd name="T5" fmla="*/ 215153 h 385482"/>
              <a:gd name="T6" fmla="*/ 0 60000 65536"/>
              <a:gd name="T7" fmla="*/ 0 60000 65536"/>
              <a:gd name="T8" fmla="*/ 0 60000 65536"/>
              <a:gd name="T9" fmla="*/ 0 w 1739153"/>
              <a:gd name="T10" fmla="*/ 0 h 385482"/>
              <a:gd name="T11" fmla="*/ 1739153 w 1739153"/>
              <a:gd name="T12" fmla="*/ 385482 h 38548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739153" h="385482">
                <a:moveTo>
                  <a:pt x="0" y="0"/>
                </a:moveTo>
                <a:cubicBezTo>
                  <a:pt x="204694" y="156882"/>
                  <a:pt x="409388" y="313764"/>
                  <a:pt x="699247" y="349623"/>
                </a:cubicBezTo>
                <a:cubicBezTo>
                  <a:pt x="989106" y="385482"/>
                  <a:pt x="1364129" y="300317"/>
                  <a:pt x="1739153" y="215153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anchor="ctr">
            <a:prstTxWarp prst="textNoShape">
              <a:avLst/>
            </a:prstTxWarp>
          </a:bodyPr>
          <a:lstStyle/>
          <a:p>
            <a:pPr algn="ctr" eaLnBrk="0" hangingPunct="0"/>
            <a:endParaRPr lang="en-US"/>
          </a:p>
        </p:txBody>
      </p:sp>
      <p:sp>
        <p:nvSpPr>
          <p:cNvPr id="83" name="Right Brace 82"/>
          <p:cNvSpPr/>
          <p:nvPr/>
        </p:nvSpPr>
        <p:spPr bwMode="auto">
          <a:xfrm rot="5400000">
            <a:off x="3323534" y="5624771"/>
            <a:ext cx="216099" cy="909232"/>
          </a:xfrm>
          <a:prstGeom prst="righ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 Box 9"/>
          <p:cNvSpPr txBox="1">
            <a:spLocks noChangeArrowheads="1"/>
          </p:cNvSpPr>
          <p:nvPr/>
        </p:nvSpPr>
        <p:spPr bwMode="auto">
          <a:xfrm>
            <a:off x="2971800" y="6159044"/>
            <a:ext cx="1154320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8 bytes</a:t>
            </a:r>
          </a:p>
        </p:txBody>
      </p:sp>
      <p:sp>
        <p:nvSpPr>
          <p:cNvPr id="86" name="Right Brace 85"/>
          <p:cNvSpPr/>
          <p:nvPr/>
        </p:nvSpPr>
        <p:spPr bwMode="auto">
          <a:xfrm rot="16200000">
            <a:off x="5779167" y="3341756"/>
            <a:ext cx="216100" cy="910982"/>
          </a:xfrm>
          <a:prstGeom prst="rightBrac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 Box 9"/>
          <p:cNvSpPr txBox="1">
            <a:spLocks noChangeArrowheads="1"/>
          </p:cNvSpPr>
          <p:nvPr/>
        </p:nvSpPr>
        <p:spPr bwMode="auto">
          <a:xfrm>
            <a:off x="5168874" y="3319864"/>
            <a:ext cx="1154320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4 bytes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5919890-5716-1446-8591-B6911828FBB0}"/>
              </a:ext>
            </a:extLst>
          </p:cNvPr>
          <p:cNvSpPr/>
          <p:nvPr/>
        </p:nvSpPr>
        <p:spPr>
          <a:xfrm>
            <a:off x="847288" y="2804669"/>
            <a:ext cx="37918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QUIZ: What is the address of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stooges[2][4]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5BDEC131-58EA-EF48-BB10-4F390731C5E3}"/>
              </a:ext>
            </a:extLst>
          </p:cNvPr>
          <p:cNvSpPr/>
          <p:nvPr/>
        </p:nvSpPr>
        <p:spPr>
          <a:xfrm>
            <a:off x="3812449" y="3167829"/>
            <a:ext cx="737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106</a:t>
            </a: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86356-8AC2-497D-ACC0-7D3543E15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Multi-Level </a:t>
            </a:r>
            <a:r>
              <a:rPr lang="en-US" dirty="0">
                <a:latin typeface="Calibri" pitchFamily="-96" charset="0"/>
              </a:rPr>
              <a:t>Array Element Access</a:t>
            </a:r>
          </a:p>
        </p:txBody>
      </p:sp>
      <p:sp>
        <p:nvSpPr>
          <p:cNvPr id="99332" name="Rectangle 5"/>
          <p:cNvSpPr>
            <a:spLocks noChangeArrowheads="1"/>
          </p:cNvSpPr>
          <p:nvPr/>
        </p:nvSpPr>
        <p:spPr bwMode="auto">
          <a:xfrm>
            <a:off x="739551" y="847317"/>
            <a:ext cx="4607849" cy="1197764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int </a:t>
            </a:r>
            <a:r>
              <a:rPr lang="en-US" dirty="0" err="1">
                <a:latin typeface="Courier New" pitchFamily="-96" charset="0"/>
              </a:rPr>
              <a:t>get_stooge_digit</a:t>
            </a:r>
            <a:endParaRPr lang="en-US" dirty="0">
              <a:latin typeface="Courier New" pitchFamily="-96" charset="0"/>
            </a:endParaRPr>
          </a:p>
          <a:p>
            <a:pPr eaLnBrk="0" hangingPunct="0"/>
            <a:r>
              <a:rPr lang="en-US" dirty="0">
                <a:latin typeface="Courier New" pitchFamily="-96" charset="0"/>
              </a:rPr>
              <a:t>  (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index,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digit){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stooges[index][digit];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A0720FF-8027-41E2-BBD8-C40B4FF16BB4}"/>
              </a:ext>
            </a:extLst>
          </p:cNvPr>
          <p:cNvGrpSpPr/>
          <p:nvPr/>
        </p:nvGrpSpPr>
        <p:grpSpPr>
          <a:xfrm>
            <a:off x="2002667" y="4223021"/>
            <a:ext cx="7773381" cy="2403047"/>
            <a:chOff x="1576680" y="4057649"/>
            <a:chExt cx="8616949" cy="2663826"/>
          </a:xfrm>
        </p:grpSpPr>
        <p:grpSp>
          <p:nvGrpSpPr>
            <p:cNvPr id="8" name="Group 7"/>
            <p:cNvGrpSpPr>
              <a:grpSpLocks/>
            </p:cNvGrpSpPr>
            <p:nvPr/>
          </p:nvGrpSpPr>
          <p:grpSpPr bwMode="auto">
            <a:xfrm>
              <a:off x="1576680" y="4497389"/>
              <a:ext cx="1987549" cy="1547813"/>
              <a:chOff x="188" y="2101"/>
              <a:chExt cx="1252" cy="975"/>
            </a:xfrm>
          </p:grpSpPr>
          <p:sp>
            <p:nvSpPr>
              <p:cNvPr id="9" name="Rectangle 8"/>
              <p:cNvSpPr>
                <a:spLocks noChangeArrowheads="1"/>
              </p:cNvSpPr>
              <p:nvPr/>
            </p:nvSpPr>
            <p:spPr bwMode="auto">
              <a:xfrm>
                <a:off x="864" y="235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dirty="0">
                    <a:latin typeface="Courier New" pitchFamily="-96" charset="0"/>
                  </a:rPr>
                  <a:t>56</a:t>
                </a:r>
              </a:p>
            </p:txBody>
          </p:sp>
          <p:sp>
            <p:nvSpPr>
              <p:cNvPr id="10" name="Line 9"/>
              <p:cNvSpPr>
                <a:spLocks noChangeShapeType="1"/>
              </p:cNvSpPr>
              <p:nvPr/>
            </p:nvSpPr>
            <p:spPr bwMode="auto">
              <a:xfrm flipV="1">
                <a:off x="576" y="248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Text Box 10"/>
              <p:cNvSpPr txBox="1">
                <a:spLocks noChangeArrowheads="1"/>
              </p:cNvSpPr>
              <p:nvPr/>
            </p:nvSpPr>
            <p:spPr bwMode="auto">
              <a:xfrm>
                <a:off x="201" y="2363"/>
                <a:ext cx="375" cy="23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>
                    <a:latin typeface="Courier New" pitchFamily="-96" charset="0"/>
                  </a:rPr>
                  <a:t>160</a:t>
                </a:r>
              </a:p>
            </p:txBody>
          </p:sp>
          <p:sp>
            <p:nvSpPr>
              <p:cNvPr id="12" name="Rectangle 11"/>
              <p:cNvSpPr>
                <a:spLocks noChangeArrowheads="1"/>
              </p:cNvSpPr>
              <p:nvPr/>
            </p:nvSpPr>
            <p:spPr bwMode="auto">
              <a:xfrm>
                <a:off x="864" y="259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>
                    <a:latin typeface="Courier New" pitchFamily="-96" charset="0"/>
                  </a:rPr>
                  <a:t>16</a:t>
                </a:r>
              </a:p>
            </p:txBody>
          </p:sp>
          <p:sp>
            <p:nvSpPr>
              <p:cNvPr id="13" name="Rectangle 12"/>
              <p:cNvSpPr>
                <a:spLocks noChangeArrowheads="1"/>
              </p:cNvSpPr>
              <p:nvPr/>
            </p:nvSpPr>
            <p:spPr bwMode="auto">
              <a:xfrm>
                <a:off x="864" y="283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dirty="0">
                    <a:latin typeface="Courier New" pitchFamily="-96" charset="0"/>
                  </a:rPr>
                  <a:t>90</a:t>
                </a:r>
              </a:p>
            </p:txBody>
          </p:sp>
          <p:sp>
            <p:nvSpPr>
              <p:cNvPr id="14" name="Line 13"/>
              <p:cNvSpPr>
                <a:spLocks noChangeShapeType="1"/>
              </p:cNvSpPr>
              <p:nvPr/>
            </p:nvSpPr>
            <p:spPr bwMode="auto">
              <a:xfrm flipV="1">
                <a:off x="576" y="272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Line 14"/>
              <p:cNvSpPr>
                <a:spLocks noChangeShapeType="1"/>
              </p:cNvSpPr>
              <p:nvPr/>
            </p:nvSpPr>
            <p:spPr bwMode="auto">
              <a:xfrm flipV="1">
                <a:off x="576" y="296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Text Box 15"/>
              <p:cNvSpPr txBox="1">
                <a:spLocks noChangeArrowheads="1"/>
              </p:cNvSpPr>
              <p:nvPr/>
            </p:nvSpPr>
            <p:spPr bwMode="auto">
              <a:xfrm>
                <a:off x="188" y="2612"/>
                <a:ext cx="378" cy="233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dirty="0">
                    <a:latin typeface="Courier New" pitchFamily="-96" charset="0"/>
                  </a:rPr>
                  <a:t>168</a:t>
                </a:r>
              </a:p>
            </p:txBody>
          </p:sp>
          <p:sp>
            <p:nvSpPr>
              <p:cNvPr id="17" name="Text Box 16"/>
              <p:cNvSpPr txBox="1">
                <a:spLocks noChangeArrowheads="1"/>
              </p:cNvSpPr>
              <p:nvPr/>
            </p:nvSpPr>
            <p:spPr bwMode="auto">
              <a:xfrm>
                <a:off x="189" y="2843"/>
                <a:ext cx="377" cy="233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dirty="0">
                    <a:latin typeface="Courier New" pitchFamily="-96" charset="0"/>
                  </a:rPr>
                  <a:t>176</a:t>
                </a:r>
              </a:p>
            </p:txBody>
          </p:sp>
          <p:sp>
            <p:nvSpPr>
              <p:cNvPr id="18" name="Text Box 17"/>
              <p:cNvSpPr txBox="1">
                <a:spLocks noChangeArrowheads="1"/>
              </p:cNvSpPr>
              <p:nvPr/>
            </p:nvSpPr>
            <p:spPr bwMode="auto">
              <a:xfrm>
                <a:off x="491" y="2101"/>
                <a:ext cx="724" cy="233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dirty="0">
                    <a:latin typeface="Courier New" pitchFamily="-96" charset="0"/>
                  </a:rPr>
                  <a:t>stooges</a:t>
                </a:r>
              </a:p>
            </p:txBody>
          </p:sp>
          <p:sp>
            <p:nvSpPr>
              <p:cNvPr id="19" name="Oval 18"/>
              <p:cNvSpPr>
                <a:spLocks noChangeArrowheads="1"/>
              </p:cNvSpPr>
              <p:nvPr/>
            </p:nvSpPr>
            <p:spPr bwMode="auto">
              <a:xfrm>
                <a:off x="1200" y="244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20" name="Oval 19"/>
              <p:cNvSpPr>
                <a:spLocks noChangeArrowheads="1"/>
              </p:cNvSpPr>
              <p:nvPr/>
            </p:nvSpPr>
            <p:spPr bwMode="auto">
              <a:xfrm>
                <a:off x="1200" y="268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  <p:sp>
            <p:nvSpPr>
              <p:cNvPr id="21" name="Oval 20"/>
              <p:cNvSpPr>
                <a:spLocks noChangeArrowheads="1"/>
              </p:cNvSpPr>
              <p:nvPr/>
            </p:nvSpPr>
            <p:spPr bwMode="auto">
              <a:xfrm>
                <a:off x="1200" y="292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>
                  <a:latin typeface="Calibri" pitchFamily="-96" charset="0"/>
                </a:endParaRPr>
              </a:p>
            </p:txBody>
          </p:sp>
        </p:grpSp>
        <p:sp>
          <p:nvSpPr>
            <p:cNvPr id="22" name="Text Box 41"/>
            <p:cNvSpPr txBox="1">
              <a:spLocks noChangeArrowheads="1"/>
            </p:cNvSpPr>
            <p:nvPr/>
          </p:nvSpPr>
          <p:spPr bwMode="auto">
            <a:xfrm>
              <a:off x="4122198" y="4895849"/>
              <a:ext cx="873957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dirty="0">
                  <a:latin typeface="Courier New" pitchFamily="-96" charset="0"/>
                </a:rPr>
                <a:t>curly</a:t>
              </a:r>
            </a:p>
          </p:txBody>
        </p:sp>
        <p:sp>
          <p:nvSpPr>
            <p:cNvPr id="23" name="Text Box 61"/>
            <p:cNvSpPr txBox="1">
              <a:spLocks noChangeArrowheads="1"/>
            </p:cNvSpPr>
            <p:nvPr/>
          </p:nvSpPr>
          <p:spPr bwMode="auto">
            <a:xfrm>
              <a:off x="4321714" y="5595937"/>
              <a:ext cx="598241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dirty="0" err="1">
                  <a:latin typeface="Courier New" pitchFamily="-96" charset="0"/>
                </a:rPr>
                <a:t>moe</a:t>
              </a:r>
              <a:endParaRPr lang="en-US" dirty="0">
                <a:latin typeface="Courier New" pitchFamily="-96" charset="0"/>
              </a:endParaRPr>
            </a:p>
          </p:txBody>
        </p:sp>
        <p:grpSp>
          <p:nvGrpSpPr>
            <p:cNvPr id="24" name="Group 24"/>
            <p:cNvGrpSpPr>
              <a:grpSpLocks/>
            </p:cNvGrpSpPr>
            <p:nvPr/>
          </p:nvGrpSpPr>
          <p:grpSpPr bwMode="auto">
            <a:xfrm>
              <a:off x="4756442" y="4330699"/>
              <a:ext cx="5435600" cy="750888"/>
              <a:chOff x="2412765" y="3429000"/>
              <a:chExt cx="5435835" cy="771209"/>
            </a:xfrm>
          </p:grpSpPr>
          <p:grpSp>
            <p:nvGrpSpPr>
              <p:cNvPr id="25" name="Group 25"/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38" name="Rectangle 26"/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39" name="Rectangle 27"/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5</a:t>
                  </a:r>
                </a:p>
              </p:txBody>
            </p:sp>
            <p:sp>
              <p:nvSpPr>
                <p:cNvPr id="40" name="Rectangle 28"/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41" name="Rectangle 29"/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42" name="Rectangle 30"/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3</a:t>
                  </a:r>
                </a:p>
              </p:txBody>
            </p:sp>
          </p:grpSp>
          <p:sp>
            <p:nvSpPr>
              <p:cNvPr id="26" name="Text Box 32"/>
              <p:cNvSpPr txBox="1">
                <a:spLocks noChangeArrowheads="1"/>
              </p:cNvSpPr>
              <p:nvPr/>
            </p:nvSpPr>
            <p:spPr bwMode="auto">
              <a:xfrm>
                <a:off x="2412765" y="3810528"/>
                <a:ext cx="668366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>
                    <a:latin typeface="Calibri" pitchFamily="-96" charset="0"/>
                  </a:rPr>
                  <a:t>16</a:t>
                </a:r>
              </a:p>
            </p:txBody>
          </p:sp>
          <p:sp>
            <p:nvSpPr>
              <p:cNvPr id="27" name="Text Box 33"/>
              <p:cNvSpPr txBox="1">
                <a:spLocks noChangeArrowheads="1"/>
              </p:cNvSpPr>
              <p:nvPr/>
            </p:nvSpPr>
            <p:spPr bwMode="auto">
              <a:xfrm>
                <a:off x="3182736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>
                    <a:latin typeface="Calibri" pitchFamily="-96" charset="0"/>
                  </a:rPr>
                  <a:t>20</a:t>
                </a:r>
              </a:p>
            </p:txBody>
          </p:sp>
          <p:sp>
            <p:nvSpPr>
              <p:cNvPr id="28" name="Line 34"/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Line 35"/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Text Box 36"/>
              <p:cNvSpPr txBox="1">
                <a:spLocks noChangeArrowheads="1"/>
              </p:cNvSpPr>
              <p:nvPr/>
            </p:nvSpPr>
            <p:spPr bwMode="auto">
              <a:xfrm>
                <a:off x="4097175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>
                    <a:latin typeface="Calibri" pitchFamily="-96" charset="0"/>
                  </a:rPr>
                  <a:t>24</a:t>
                </a:r>
              </a:p>
            </p:txBody>
          </p:sp>
          <p:sp>
            <p:nvSpPr>
              <p:cNvPr id="31" name="Line 37"/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Text Box 38"/>
              <p:cNvSpPr txBox="1">
                <a:spLocks noChangeArrowheads="1"/>
              </p:cNvSpPr>
              <p:nvPr/>
            </p:nvSpPr>
            <p:spPr bwMode="auto">
              <a:xfrm>
                <a:off x="5029078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>
                    <a:latin typeface="Calibri" pitchFamily="-96" charset="0"/>
                  </a:rPr>
                  <a:t>28</a:t>
                </a:r>
              </a:p>
            </p:txBody>
          </p:sp>
          <p:sp>
            <p:nvSpPr>
              <p:cNvPr id="33" name="Line 39"/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Text Box 40"/>
              <p:cNvSpPr txBox="1">
                <a:spLocks noChangeArrowheads="1"/>
              </p:cNvSpPr>
              <p:nvPr/>
            </p:nvSpPr>
            <p:spPr bwMode="auto">
              <a:xfrm>
                <a:off x="5943518" y="3823572"/>
                <a:ext cx="990642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>
                    <a:latin typeface="Calibri" pitchFamily="-96" charset="0"/>
                  </a:rPr>
                  <a:t>32</a:t>
                </a:r>
              </a:p>
            </p:txBody>
          </p:sp>
          <p:sp>
            <p:nvSpPr>
              <p:cNvPr id="35" name="Line 41"/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Text Box 42"/>
              <p:cNvSpPr txBox="1">
                <a:spLocks noChangeArrowheads="1"/>
              </p:cNvSpPr>
              <p:nvPr/>
            </p:nvSpPr>
            <p:spPr bwMode="auto">
              <a:xfrm>
                <a:off x="6857957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>
                    <a:latin typeface="Calibri" pitchFamily="-96" charset="0"/>
                  </a:rPr>
                  <a:t>36</a:t>
                </a:r>
              </a:p>
            </p:txBody>
          </p:sp>
          <p:sp>
            <p:nvSpPr>
              <p:cNvPr id="37" name="Line 43"/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43" name="Group 24"/>
            <p:cNvGrpSpPr>
              <a:grpSpLocks/>
            </p:cNvGrpSpPr>
            <p:nvPr/>
          </p:nvGrpSpPr>
          <p:grpSpPr bwMode="auto">
            <a:xfrm>
              <a:off x="4758029" y="5132388"/>
              <a:ext cx="5435600" cy="750887"/>
              <a:chOff x="2412765" y="3429000"/>
              <a:chExt cx="5435835" cy="771209"/>
            </a:xfrm>
          </p:grpSpPr>
          <p:grpSp>
            <p:nvGrpSpPr>
              <p:cNvPr id="44" name="Group 25"/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57" name="Rectangle 26"/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0</a:t>
                  </a:r>
                </a:p>
              </p:txBody>
            </p:sp>
            <p:sp>
              <p:nvSpPr>
                <p:cNvPr id="58" name="Rectangle 27"/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59" name="Rectangle 28"/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60" name="Rectangle 29"/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3</a:t>
                  </a:r>
                </a:p>
              </p:txBody>
            </p:sp>
            <p:sp>
              <p:nvSpPr>
                <p:cNvPr id="61" name="Rectangle 30"/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9</a:t>
                  </a:r>
                </a:p>
              </p:txBody>
            </p:sp>
          </p:grpSp>
          <p:sp>
            <p:nvSpPr>
              <p:cNvPr id="45" name="Text Box 32"/>
              <p:cNvSpPr txBox="1">
                <a:spLocks noChangeArrowheads="1"/>
              </p:cNvSpPr>
              <p:nvPr/>
            </p:nvSpPr>
            <p:spPr bwMode="auto">
              <a:xfrm>
                <a:off x="2412765" y="3810528"/>
                <a:ext cx="668366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56</a:t>
                </a:r>
              </a:p>
            </p:txBody>
          </p:sp>
          <p:sp>
            <p:nvSpPr>
              <p:cNvPr id="46" name="Text Box 33"/>
              <p:cNvSpPr txBox="1">
                <a:spLocks noChangeArrowheads="1"/>
              </p:cNvSpPr>
              <p:nvPr/>
            </p:nvSpPr>
            <p:spPr bwMode="auto">
              <a:xfrm>
                <a:off x="3182736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60</a:t>
                </a:r>
              </a:p>
            </p:txBody>
          </p:sp>
          <p:sp>
            <p:nvSpPr>
              <p:cNvPr id="47" name="Line 34"/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Line 35"/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Text Box 36"/>
              <p:cNvSpPr txBox="1">
                <a:spLocks noChangeArrowheads="1"/>
              </p:cNvSpPr>
              <p:nvPr/>
            </p:nvSpPr>
            <p:spPr bwMode="auto">
              <a:xfrm>
                <a:off x="4097175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64</a:t>
                </a:r>
              </a:p>
            </p:txBody>
          </p:sp>
          <p:sp>
            <p:nvSpPr>
              <p:cNvPr id="50" name="Line 37"/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Text Box 38"/>
              <p:cNvSpPr txBox="1">
                <a:spLocks noChangeArrowheads="1"/>
              </p:cNvSpPr>
              <p:nvPr/>
            </p:nvSpPr>
            <p:spPr bwMode="auto">
              <a:xfrm>
                <a:off x="5029078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68</a:t>
                </a:r>
              </a:p>
            </p:txBody>
          </p:sp>
          <p:sp>
            <p:nvSpPr>
              <p:cNvPr id="52" name="Line 39"/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Text Box 40"/>
              <p:cNvSpPr txBox="1">
                <a:spLocks noChangeArrowheads="1"/>
              </p:cNvSpPr>
              <p:nvPr/>
            </p:nvSpPr>
            <p:spPr bwMode="auto">
              <a:xfrm>
                <a:off x="5943518" y="3823572"/>
                <a:ext cx="990642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72</a:t>
                </a:r>
              </a:p>
            </p:txBody>
          </p:sp>
          <p:sp>
            <p:nvSpPr>
              <p:cNvPr id="54" name="Line 41"/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Text Box 42"/>
              <p:cNvSpPr txBox="1">
                <a:spLocks noChangeArrowheads="1"/>
              </p:cNvSpPr>
              <p:nvPr/>
            </p:nvSpPr>
            <p:spPr bwMode="auto">
              <a:xfrm>
                <a:off x="6857957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76</a:t>
                </a:r>
              </a:p>
            </p:txBody>
          </p:sp>
          <p:sp>
            <p:nvSpPr>
              <p:cNvPr id="56" name="Line 43"/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2" name="Group 24"/>
            <p:cNvGrpSpPr>
              <a:grpSpLocks/>
            </p:cNvGrpSpPr>
            <p:nvPr/>
          </p:nvGrpSpPr>
          <p:grpSpPr bwMode="auto">
            <a:xfrm>
              <a:off x="4756442" y="5970588"/>
              <a:ext cx="5435600" cy="750887"/>
              <a:chOff x="2412765" y="3429000"/>
              <a:chExt cx="5435835" cy="771209"/>
            </a:xfrm>
          </p:grpSpPr>
          <p:grpSp>
            <p:nvGrpSpPr>
              <p:cNvPr id="63" name="Group 25"/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76" name="Rectangle 26"/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9</a:t>
                  </a:r>
                </a:p>
              </p:txBody>
            </p:sp>
            <p:sp>
              <p:nvSpPr>
                <p:cNvPr id="77" name="Rectangle 27"/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4</a:t>
                  </a:r>
                </a:p>
              </p:txBody>
            </p:sp>
            <p:sp>
              <p:nvSpPr>
                <p:cNvPr id="78" name="Rectangle 28"/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7</a:t>
                  </a:r>
                </a:p>
              </p:txBody>
            </p:sp>
            <p:sp>
              <p:nvSpPr>
                <p:cNvPr id="79" name="Rectangle 29"/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80" name="Rectangle 30"/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dirty="0">
                      <a:latin typeface="Calibri" pitchFamily="34" charset="0"/>
                    </a:rPr>
                    <a:t>0</a:t>
                  </a:r>
                </a:p>
              </p:txBody>
            </p:sp>
          </p:grpSp>
          <p:sp>
            <p:nvSpPr>
              <p:cNvPr id="64" name="Text Box 32"/>
              <p:cNvSpPr txBox="1">
                <a:spLocks noChangeArrowheads="1"/>
              </p:cNvSpPr>
              <p:nvPr/>
            </p:nvSpPr>
            <p:spPr bwMode="auto">
              <a:xfrm>
                <a:off x="2412765" y="3810528"/>
                <a:ext cx="668366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90</a:t>
                </a:r>
              </a:p>
            </p:txBody>
          </p:sp>
          <p:sp>
            <p:nvSpPr>
              <p:cNvPr id="65" name="Text Box 33"/>
              <p:cNvSpPr txBox="1">
                <a:spLocks noChangeArrowheads="1"/>
              </p:cNvSpPr>
              <p:nvPr/>
            </p:nvSpPr>
            <p:spPr bwMode="auto">
              <a:xfrm>
                <a:off x="3182736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94</a:t>
                </a:r>
              </a:p>
            </p:txBody>
          </p:sp>
          <p:sp>
            <p:nvSpPr>
              <p:cNvPr id="66" name="Line 34"/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Line 35"/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Text Box 36"/>
              <p:cNvSpPr txBox="1">
                <a:spLocks noChangeArrowheads="1"/>
              </p:cNvSpPr>
              <p:nvPr/>
            </p:nvSpPr>
            <p:spPr bwMode="auto">
              <a:xfrm>
                <a:off x="4097175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98</a:t>
                </a:r>
              </a:p>
            </p:txBody>
          </p:sp>
          <p:sp>
            <p:nvSpPr>
              <p:cNvPr id="69" name="Line 37"/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Text Box 38"/>
              <p:cNvSpPr txBox="1">
                <a:spLocks noChangeArrowheads="1"/>
              </p:cNvSpPr>
              <p:nvPr/>
            </p:nvSpPr>
            <p:spPr bwMode="auto">
              <a:xfrm>
                <a:off x="5029078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102</a:t>
                </a:r>
              </a:p>
            </p:txBody>
          </p:sp>
          <p:sp>
            <p:nvSpPr>
              <p:cNvPr id="71" name="Line 39"/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Text Box 40"/>
              <p:cNvSpPr txBox="1">
                <a:spLocks noChangeArrowheads="1"/>
              </p:cNvSpPr>
              <p:nvPr/>
            </p:nvSpPr>
            <p:spPr bwMode="auto">
              <a:xfrm>
                <a:off x="5943518" y="3823572"/>
                <a:ext cx="990642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106</a:t>
                </a:r>
              </a:p>
            </p:txBody>
          </p:sp>
          <p:sp>
            <p:nvSpPr>
              <p:cNvPr id="73" name="Line 41"/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Text Box 42"/>
              <p:cNvSpPr txBox="1">
                <a:spLocks noChangeArrowheads="1"/>
              </p:cNvSpPr>
              <p:nvPr/>
            </p:nvSpPr>
            <p:spPr bwMode="auto">
              <a:xfrm>
                <a:off x="6857957" y="3823572"/>
                <a:ext cx="990643" cy="376637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dirty="0">
                    <a:latin typeface="Calibri" pitchFamily="-96" charset="0"/>
                  </a:rPr>
                  <a:t>110</a:t>
                </a:r>
              </a:p>
            </p:txBody>
          </p:sp>
          <p:sp>
            <p:nvSpPr>
              <p:cNvPr id="75" name="Line 43"/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1" name="Freeform 80"/>
            <p:cNvSpPr>
              <a:spLocks noChangeArrowheads="1"/>
            </p:cNvSpPr>
            <p:nvPr/>
          </p:nvSpPr>
          <p:spPr bwMode="auto">
            <a:xfrm>
              <a:off x="3254667" y="4483099"/>
              <a:ext cx="1693862" cy="1022350"/>
            </a:xfrm>
            <a:custGeom>
              <a:avLst/>
              <a:gdLst>
                <a:gd name="T0" fmla="*/ 0 w 1694329"/>
                <a:gd name="T1" fmla="*/ 1021976 h 1021976"/>
                <a:gd name="T2" fmla="*/ 654423 w 1694329"/>
                <a:gd name="T3" fmla="*/ 340658 h 1021976"/>
                <a:gd name="T4" fmla="*/ 1694329 w 1694329"/>
                <a:gd name="T5" fmla="*/ 0 h 1021976"/>
                <a:gd name="T6" fmla="*/ 0 60000 65536"/>
                <a:gd name="T7" fmla="*/ 0 60000 65536"/>
                <a:gd name="T8" fmla="*/ 0 60000 65536"/>
                <a:gd name="T9" fmla="*/ 0 w 1694329"/>
                <a:gd name="T10" fmla="*/ 0 h 1021976"/>
                <a:gd name="T11" fmla="*/ 1694329 w 1694329"/>
                <a:gd name="T12" fmla="*/ 1021976 h 10219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94329" h="1021976">
                  <a:moveTo>
                    <a:pt x="0" y="1021976"/>
                  </a:moveTo>
                  <a:cubicBezTo>
                    <a:pt x="186017" y="766481"/>
                    <a:pt x="372035" y="510987"/>
                    <a:pt x="654423" y="340658"/>
                  </a:cubicBezTo>
                  <a:cubicBezTo>
                    <a:pt x="936811" y="170329"/>
                    <a:pt x="1315570" y="85164"/>
                    <a:pt x="1694329" y="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/>
            </a:p>
          </p:txBody>
        </p:sp>
        <p:sp>
          <p:nvSpPr>
            <p:cNvPr id="82" name="Freeform 81"/>
            <p:cNvSpPr>
              <a:spLocks noChangeArrowheads="1"/>
            </p:cNvSpPr>
            <p:nvPr/>
          </p:nvSpPr>
          <p:spPr bwMode="auto">
            <a:xfrm>
              <a:off x="3272129" y="5111749"/>
              <a:ext cx="1703388" cy="330200"/>
            </a:xfrm>
            <a:custGeom>
              <a:avLst/>
              <a:gdLst>
                <a:gd name="T0" fmla="*/ 0 w 1703294"/>
                <a:gd name="T1" fmla="*/ 0 h 331694"/>
                <a:gd name="T2" fmla="*/ 905435 w 1703294"/>
                <a:gd name="T3" fmla="*/ 304800 h 331694"/>
                <a:gd name="T4" fmla="*/ 1703294 w 1703294"/>
                <a:gd name="T5" fmla="*/ 161365 h 331694"/>
                <a:gd name="T6" fmla="*/ 0 60000 65536"/>
                <a:gd name="T7" fmla="*/ 0 60000 65536"/>
                <a:gd name="T8" fmla="*/ 0 60000 65536"/>
                <a:gd name="T9" fmla="*/ 0 w 1703294"/>
                <a:gd name="T10" fmla="*/ 0 h 331694"/>
                <a:gd name="T11" fmla="*/ 1703294 w 1703294"/>
                <a:gd name="T12" fmla="*/ 331694 h 33169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03294" h="331694">
                  <a:moveTo>
                    <a:pt x="0" y="0"/>
                  </a:moveTo>
                  <a:cubicBezTo>
                    <a:pt x="310776" y="138953"/>
                    <a:pt x="621553" y="277906"/>
                    <a:pt x="905435" y="304800"/>
                  </a:cubicBezTo>
                  <a:cubicBezTo>
                    <a:pt x="1189317" y="331694"/>
                    <a:pt x="1446305" y="246529"/>
                    <a:pt x="1703294" y="16136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/>
            </a:p>
          </p:txBody>
        </p:sp>
        <p:sp>
          <p:nvSpPr>
            <p:cNvPr id="83" name="Freeform 82"/>
            <p:cNvSpPr>
              <a:spLocks noChangeArrowheads="1"/>
            </p:cNvSpPr>
            <p:nvPr/>
          </p:nvSpPr>
          <p:spPr bwMode="auto">
            <a:xfrm>
              <a:off x="3254667" y="5881687"/>
              <a:ext cx="1739900" cy="385762"/>
            </a:xfrm>
            <a:custGeom>
              <a:avLst/>
              <a:gdLst>
                <a:gd name="T0" fmla="*/ 0 w 1739153"/>
                <a:gd name="T1" fmla="*/ 0 h 385482"/>
                <a:gd name="T2" fmla="*/ 699247 w 1739153"/>
                <a:gd name="T3" fmla="*/ 349623 h 385482"/>
                <a:gd name="T4" fmla="*/ 1739153 w 1739153"/>
                <a:gd name="T5" fmla="*/ 215153 h 385482"/>
                <a:gd name="T6" fmla="*/ 0 60000 65536"/>
                <a:gd name="T7" fmla="*/ 0 60000 65536"/>
                <a:gd name="T8" fmla="*/ 0 60000 65536"/>
                <a:gd name="T9" fmla="*/ 0 w 1739153"/>
                <a:gd name="T10" fmla="*/ 0 h 385482"/>
                <a:gd name="T11" fmla="*/ 1739153 w 1739153"/>
                <a:gd name="T12" fmla="*/ 385482 h 3854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39153" h="385482">
                  <a:moveTo>
                    <a:pt x="0" y="0"/>
                  </a:moveTo>
                  <a:cubicBezTo>
                    <a:pt x="204694" y="156882"/>
                    <a:pt x="409388" y="313764"/>
                    <a:pt x="699247" y="349623"/>
                  </a:cubicBezTo>
                  <a:cubicBezTo>
                    <a:pt x="989106" y="385482"/>
                    <a:pt x="1364129" y="300317"/>
                    <a:pt x="1739153" y="21515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/>
            </a:p>
          </p:txBody>
        </p:sp>
        <p:sp>
          <p:nvSpPr>
            <p:cNvPr id="85" name="Text Box 21"/>
            <p:cNvSpPr txBox="1">
              <a:spLocks noChangeArrowheads="1"/>
            </p:cNvSpPr>
            <p:nvPr/>
          </p:nvSpPr>
          <p:spPr bwMode="auto">
            <a:xfrm>
              <a:off x="4045998" y="4057649"/>
              <a:ext cx="873957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dirty="0" err="1">
                  <a:latin typeface="Courier New" pitchFamily="-96" charset="0"/>
                </a:rPr>
                <a:t>larry</a:t>
              </a:r>
              <a:endParaRPr lang="en-US" dirty="0">
                <a:latin typeface="Courier New" pitchFamily="-96" charset="0"/>
              </a:endParaRPr>
            </a:p>
          </p:txBody>
        </p:sp>
      </p:grpSp>
      <p:sp>
        <p:nvSpPr>
          <p:cNvPr id="86" name="Rectangle 4"/>
          <p:cNvSpPr>
            <a:spLocks noChangeArrowheads="1"/>
          </p:cNvSpPr>
          <p:nvPr/>
        </p:nvSpPr>
        <p:spPr bwMode="auto">
          <a:xfrm>
            <a:off x="739553" y="2431492"/>
            <a:ext cx="9144000" cy="119776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342900" algn="l"/>
                <a:tab pos="1201738" algn="l"/>
                <a:tab pos="3657600" algn="l"/>
              </a:tabLst>
              <a:defRPr/>
            </a:pP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 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salq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    $2, %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rsi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                # 4*digit</a:t>
            </a:r>
          </a:p>
          <a:p>
            <a:pPr eaLnBrk="0" hangingPunct="0">
              <a:tabLst>
                <a:tab pos="342900" algn="l"/>
                <a:tab pos="1201738" algn="l"/>
                <a:tab pos="3657600" algn="l"/>
              </a:tabLst>
              <a:defRPr/>
            </a:pP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</a:rPr>
              <a:t>addq</a:t>
            </a:r>
            <a:r>
              <a:rPr lang="en-US" dirty="0">
                <a:latin typeface="Courier New" pitchFamily="49" charset="0"/>
              </a:rPr>
              <a:t>    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</a:rPr>
              <a:t>stooges(,%rdi,8)</a:t>
            </a:r>
            <a:r>
              <a:rPr lang="en-US" dirty="0">
                <a:latin typeface="Courier New" pitchFamily="49" charset="0"/>
              </a:rPr>
              <a:t>, 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%</a:t>
            </a:r>
            <a:r>
              <a:rPr lang="en-US" dirty="0" err="1">
                <a:solidFill>
                  <a:srgbClr val="0070C0"/>
                </a:solidFill>
                <a:latin typeface="Courier New" pitchFamily="49" charset="0"/>
              </a:rPr>
              <a:t>rsi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  </a:t>
            </a:r>
            <a:r>
              <a:rPr lang="en-US" dirty="0">
                <a:latin typeface="Courier New" pitchFamily="49" charset="0"/>
              </a:rPr>
              <a:t># 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</a:rPr>
              <a:t>p = stooges[8*index] + </a:t>
            </a:r>
            <a:r>
              <a:rPr lang="en-US" dirty="0">
                <a:solidFill>
                  <a:srgbClr val="0070C0"/>
                </a:solidFill>
                <a:latin typeface="Courier New" pitchFamily="49" charset="0"/>
              </a:rPr>
              <a:t>4*digit</a:t>
            </a:r>
          </a:p>
          <a:p>
            <a:pPr eaLnBrk="0" hangingPunct="0">
              <a:tabLst>
                <a:tab pos="342900" algn="l"/>
                <a:tab pos="1201738" algn="l"/>
                <a:tab pos="3657600" algn="l"/>
              </a:tabLst>
              <a:defRPr/>
            </a:pPr>
            <a:r>
              <a:rPr lang="en-US" dirty="0">
                <a:latin typeface="Courier New" pitchFamily="49" charset="0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</a:rPr>
              <a:t>movl</a:t>
            </a:r>
            <a:r>
              <a:rPr lang="en-US" dirty="0">
                <a:latin typeface="Courier New" pitchFamily="49" charset="0"/>
              </a:rPr>
              <a:t>    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</a:rPr>
              <a:t>(%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</a:rPr>
              <a:t>rsi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</a:rPr>
              <a:t>)</a:t>
            </a:r>
            <a:r>
              <a:rPr lang="en-US" dirty="0">
                <a:latin typeface="Courier New" pitchFamily="49" charset="0"/>
              </a:rPr>
              <a:t>, 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%</a:t>
            </a:r>
            <a:r>
              <a:rPr lang="en-US" dirty="0" err="1">
                <a:solidFill>
                  <a:srgbClr val="7030A0"/>
                </a:solidFill>
                <a:latin typeface="Courier New" pitchFamily="49" charset="0"/>
              </a:rPr>
              <a:t>eax</a:t>
            </a:r>
            <a:r>
              <a:rPr lang="en-US" dirty="0">
                <a:solidFill>
                  <a:srgbClr val="7030A0"/>
                </a:solidFill>
                <a:latin typeface="Courier New" pitchFamily="49" charset="0"/>
              </a:rPr>
              <a:t>            # return *p</a:t>
            </a:r>
          </a:p>
          <a:p>
            <a:pPr eaLnBrk="0" hangingPunct="0">
              <a:tabLst>
                <a:tab pos="342900" algn="l"/>
                <a:tab pos="1201738" algn="l"/>
                <a:tab pos="3657600" algn="l"/>
              </a:tabLst>
              <a:defRPr/>
            </a:pPr>
            <a:r>
              <a:rPr lang="en-US" dirty="0">
                <a:latin typeface="Courier New" pitchFamily="49" charset="0"/>
              </a:rPr>
              <a:t> ret	</a:t>
            </a:r>
          </a:p>
        </p:txBody>
      </p:sp>
      <p:sp>
        <p:nvSpPr>
          <p:cNvPr id="2" name="Rectangle 1"/>
          <p:cNvSpPr/>
          <p:nvPr/>
        </p:nvSpPr>
        <p:spPr>
          <a:xfrm>
            <a:off x="632048" y="3655628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Calibri" pitchFamily="-96" charset="0"/>
              </a:rPr>
              <a:t>Element access  </a:t>
            </a:r>
            <a:r>
              <a:rPr lang="en-US" sz="2400" dirty="0">
                <a:solidFill>
                  <a:srgbClr val="7030A0"/>
                </a:solidFill>
                <a:latin typeface="Courier New" pitchFamily="-96" charset="0"/>
              </a:rPr>
              <a:t>Mem[</a:t>
            </a:r>
            <a:r>
              <a:rPr lang="en-US" sz="2400" dirty="0">
                <a:solidFill>
                  <a:srgbClr val="FF0000"/>
                </a:solidFill>
                <a:latin typeface="Courier New" pitchFamily="-96" charset="0"/>
              </a:rPr>
              <a:t>Mem[stooges+8*index]</a:t>
            </a:r>
            <a:r>
              <a:rPr lang="en-US" sz="2400" dirty="0">
                <a:latin typeface="Courier New" pitchFamily="-96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Courier New" pitchFamily="-96" charset="0"/>
              </a:rPr>
              <a:t>+</a:t>
            </a:r>
            <a:r>
              <a:rPr lang="en-US" sz="2400" dirty="0">
                <a:latin typeface="Courier New" pitchFamily="-96" charset="0"/>
              </a:rPr>
              <a:t> </a:t>
            </a:r>
            <a:r>
              <a:rPr lang="en-US" sz="2400" dirty="0">
                <a:solidFill>
                  <a:srgbClr val="0070C0"/>
                </a:solidFill>
                <a:latin typeface="Courier New" pitchFamily="-96" charset="0"/>
              </a:rPr>
              <a:t>4*digit</a:t>
            </a:r>
            <a:r>
              <a:rPr lang="en-US" sz="2400" dirty="0">
                <a:solidFill>
                  <a:srgbClr val="7030A0"/>
                </a:solidFill>
                <a:latin typeface="Courier New" pitchFamily="-96" charset="0"/>
              </a:rPr>
              <a:t>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4E38E-28C6-4249-B770-E907FA7BC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42</a:t>
            </a:fld>
            <a:endParaRPr lang="en-US"/>
          </a:p>
        </p:txBody>
      </p:sp>
      <p:sp>
        <p:nvSpPr>
          <p:cNvPr id="88" name="Content Placeholder 2">
            <a:extLst>
              <a:ext uri="{FF2B5EF4-FFF2-40B4-BE49-F238E27FC236}">
                <a16:creationId xmlns:a16="http://schemas.microsoft.com/office/drawing/2014/main" id="{5DC9B694-4FD0-4162-9FCF-08CD4411FA88}"/>
              </a:ext>
            </a:extLst>
          </p:cNvPr>
          <p:cNvSpPr txBox="1">
            <a:spLocks/>
          </p:cNvSpPr>
          <p:nvPr/>
        </p:nvSpPr>
        <p:spPr>
          <a:xfrm>
            <a:off x="5565706" y="820040"/>
            <a:ext cx="6014688" cy="14747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itchFamily="-96" charset="0"/>
              </a:rPr>
              <a:t>Must do two memory reads</a:t>
            </a:r>
          </a:p>
          <a:p>
            <a:pPr lvl="1"/>
            <a:r>
              <a:rPr lang="en-US" dirty="0">
                <a:latin typeface="Calibri" pitchFamily="-96" charset="0"/>
              </a:rPr>
              <a:t>First get pointer to row array</a:t>
            </a:r>
          </a:p>
          <a:p>
            <a:pPr lvl="1"/>
            <a:r>
              <a:rPr lang="en-US" dirty="0">
                <a:latin typeface="Calibri" pitchFamily="-96" charset="0"/>
              </a:rPr>
              <a:t>Then access element within array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>
                <a:latin typeface="Calibri" pitchFamily="-96" charset="0"/>
              </a:rPr>
              <a:t>Nested vs. Multi-Level </a:t>
            </a:r>
            <a:r>
              <a:rPr lang="en-US" dirty="0">
                <a:latin typeface="Calibri" pitchFamily="-96" charset="0"/>
              </a:rPr>
              <a:t>Array Element Accesses</a:t>
            </a:r>
          </a:p>
        </p:txBody>
      </p:sp>
      <p:sp>
        <p:nvSpPr>
          <p:cNvPr id="101380" name="TextBox 11"/>
          <p:cNvSpPr txBox="1">
            <a:spLocks noChangeArrowheads="1"/>
          </p:cNvSpPr>
          <p:nvPr/>
        </p:nvSpPr>
        <p:spPr bwMode="auto">
          <a:xfrm>
            <a:off x="607595" y="961969"/>
            <a:ext cx="137762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alibri" pitchFamily="-96" charset="0"/>
              </a:rPr>
              <a:t>Nested array</a:t>
            </a:r>
          </a:p>
        </p:txBody>
      </p:sp>
      <p:sp>
        <p:nvSpPr>
          <p:cNvPr id="101381" name="TextBox 12"/>
          <p:cNvSpPr txBox="1">
            <a:spLocks noChangeArrowheads="1"/>
          </p:cNvSpPr>
          <p:nvPr/>
        </p:nvSpPr>
        <p:spPr bwMode="auto">
          <a:xfrm>
            <a:off x="5477115" y="896234"/>
            <a:ext cx="172393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alibri" pitchFamily="-96" charset="0"/>
              </a:rPr>
              <a:t>Multi-level array</a:t>
            </a:r>
          </a:p>
        </p:txBody>
      </p:sp>
      <p:pic>
        <p:nvPicPr>
          <p:cNvPr id="101382" name="Picture 2" descr="C:\Documents and Settings\pueschel\My Documents\teaching\18-243-CMUspring09\08-05Feb09\multi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0999" y="1428693"/>
            <a:ext cx="3505200" cy="73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1384" name="TextBox 15"/>
          <p:cNvSpPr txBox="1">
            <a:spLocks noChangeArrowheads="1"/>
          </p:cNvSpPr>
          <p:nvPr/>
        </p:nvSpPr>
        <p:spPr bwMode="auto">
          <a:xfrm>
            <a:off x="717104" y="4819799"/>
            <a:ext cx="1057307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/>
              <a:t>Accesses look similar in C, but address computations are very different: </a:t>
            </a:r>
          </a:p>
        </p:txBody>
      </p:sp>
      <p:sp>
        <p:nvSpPr>
          <p:cNvPr id="101385" name="Rectangle 16"/>
          <p:cNvSpPr>
            <a:spLocks noChangeArrowheads="1"/>
          </p:cNvSpPr>
          <p:nvPr/>
        </p:nvSpPr>
        <p:spPr bwMode="auto">
          <a:xfrm>
            <a:off x="717104" y="5323776"/>
            <a:ext cx="4451351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>
              <a:buFont typeface="Wingdings" pitchFamily="-96" charset="2"/>
              <a:buNone/>
            </a:pPr>
            <a:r>
              <a:rPr lang="en-US" sz="2000" dirty="0" err="1">
                <a:latin typeface="Courier New" pitchFamily="-96" charset="0"/>
              </a:rPr>
              <a:t>ord</a:t>
            </a:r>
            <a:r>
              <a:rPr lang="en-US" sz="2000" dirty="0">
                <a:latin typeface="Courier New" pitchFamily="-96" charset="0"/>
              </a:rPr>
              <a:t> </a:t>
            </a:r>
            <a:r>
              <a:rPr lang="en-US" sz="2000" dirty="0">
                <a:latin typeface="Calibri"/>
                <a:cs typeface="Calibri"/>
              </a:rPr>
              <a:t>is sort of like </a:t>
            </a:r>
            <a:r>
              <a:rPr lang="en-US" sz="2000" dirty="0">
                <a:latin typeface="Courier New" pitchFamily="-96" charset="0"/>
              </a:rPr>
              <a:t>int*</a:t>
            </a:r>
            <a:br>
              <a:rPr lang="en-US" sz="2000" dirty="0">
                <a:latin typeface="Courier New" pitchFamily="-96" charset="0"/>
              </a:rPr>
            </a:br>
            <a:endParaRPr lang="en-US" sz="2000" dirty="0">
              <a:latin typeface="Courier New" pitchFamily="-96" charset="0"/>
            </a:endParaRPr>
          </a:p>
          <a:p>
            <a:pPr eaLnBrk="0" hangingPunct="0">
              <a:buFont typeface="Wingdings" pitchFamily="-96" charset="2"/>
              <a:buNone/>
            </a:pPr>
            <a:r>
              <a:rPr lang="en-US" b="1" dirty="0">
                <a:latin typeface="Courier New" pitchFamily="-96" charset="0"/>
              </a:rPr>
              <a:t>Mem[</a:t>
            </a:r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+(20*index)+(4*digit)]</a:t>
            </a:r>
          </a:p>
        </p:txBody>
      </p:sp>
      <p:sp>
        <p:nvSpPr>
          <p:cNvPr id="101386" name="Rectangle 17"/>
          <p:cNvSpPr>
            <a:spLocks noChangeArrowheads="1"/>
          </p:cNvSpPr>
          <p:nvPr/>
        </p:nvSpPr>
        <p:spPr bwMode="auto">
          <a:xfrm>
            <a:off x="5173199" y="5326009"/>
            <a:ext cx="5939144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>
              <a:buFont typeface="Wingdings" pitchFamily="-96" charset="2"/>
              <a:buNone/>
            </a:pPr>
            <a:r>
              <a:rPr lang="en-US" sz="2000" dirty="0">
                <a:latin typeface="Courier New" pitchFamily="-96" charset="0"/>
              </a:rPr>
              <a:t>stooges </a:t>
            </a:r>
            <a:r>
              <a:rPr lang="en-US" sz="2000" dirty="0">
                <a:latin typeface="Calibri"/>
                <a:cs typeface="Calibri"/>
              </a:rPr>
              <a:t>is definitely </a:t>
            </a:r>
            <a:r>
              <a:rPr lang="en-US" sz="2000" dirty="0">
                <a:latin typeface="Courier New" pitchFamily="-96" charset="0"/>
              </a:rPr>
              <a:t>int**</a:t>
            </a:r>
            <a:br>
              <a:rPr lang="en-US" sz="2000" dirty="0">
                <a:latin typeface="Courier New" pitchFamily="-96" charset="0"/>
              </a:rPr>
            </a:br>
            <a:endParaRPr lang="en-US" sz="2000" dirty="0">
              <a:latin typeface="Courier New" pitchFamily="-96" charset="0"/>
            </a:endParaRPr>
          </a:p>
          <a:p>
            <a:pPr eaLnBrk="0" hangingPunct="0">
              <a:buFont typeface="Wingdings" pitchFamily="-96" charset="2"/>
              <a:buNone/>
            </a:pPr>
            <a:r>
              <a:rPr lang="en-US" b="1" dirty="0">
                <a:latin typeface="Courier New" pitchFamily="-96" charset="0"/>
              </a:rPr>
              <a:t>Mem[Mem[stooges+(8*index)]+(4*digit)]</a:t>
            </a:r>
            <a:endParaRPr lang="en-US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6439543" y="914400"/>
            <a:ext cx="5161458" cy="1622621"/>
            <a:chOff x="107951" y="3733800"/>
            <a:chExt cx="8883649" cy="2792775"/>
          </a:xfrm>
        </p:grpSpPr>
        <p:grpSp>
          <p:nvGrpSpPr>
            <p:cNvPr id="12" name="Group 7"/>
            <p:cNvGrpSpPr>
              <a:grpSpLocks/>
            </p:cNvGrpSpPr>
            <p:nvPr/>
          </p:nvGrpSpPr>
          <p:grpSpPr bwMode="auto">
            <a:xfrm>
              <a:off x="107951" y="4191001"/>
              <a:ext cx="2254249" cy="1655763"/>
              <a:chOff x="20" y="2112"/>
              <a:chExt cx="1420" cy="1043"/>
            </a:xfrm>
          </p:grpSpPr>
          <p:sp>
            <p:nvSpPr>
              <p:cNvPr id="13" name="Rectangle 8"/>
              <p:cNvSpPr>
                <a:spLocks noChangeArrowheads="1"/>
              </p:cNvSpPr>
              <p:nvPr/>
            </p:nvSpPr>
            <p:spPr bwMode="auto">
              <a:xfrm>
                <a:off x="864" y="235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sz="800" dirty="0">
                    <a:latin typeface="Courier New" pitchFamily="-96" charset="0"/>
                  </a:rPr>
                  <a:t>56</a:t>
                </a:r>
              </a:p>
            </p:txBody>
          </p:sp>
          <p:sp>
            <p:nvSpPr>
              <p:cNvPr id="14" name="Line 9"/>
              <p:cNvSpPr>
                <a:spLocks noChangeShapeType="1"/>
              </p:cNvSpPr>
              <p:nvPr/>
            </p:nvSpPr>
            <p:spPr bwMode="auto">
              <a:xfrm flipV="1">
                <a:off x="576" y="248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15" name="Text Box 10"/>
              <p:cNvSpPr txBox="1">
                <a:spLocks noChangeArrowheads="1"/>
              </p:cNvSpPr>
              <p:nvPr/>
            </p:nvSpPr>
            <p:spPr bwMode="auto">
              <a:xfrm>
                <a:off x="30" y="2363"/>
                <a:ext cx="546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>
                    <a:latin typeface="Courier New" pitchFamily="-96" charset="0"/>
                  </a:rPr>
                  <a:t>160</a:t>
                </a:r>
              </a:p>
            </p:txBody>
          </p:sp>
          <p:sp>
            <p:nvSpPr>
              <p:cNvPr id="16" name="Rectangle 11"/>
              <p:cNvSpPr>
                <a:spLocks noChangeArrowheads="1"/>
              </p:cNvSpPr>
              <p:nvPr/>
            </p:nvSpPr>
            <p:spPr bwMode="auto">
              <a:xfrm>
                <a:off x="864" y="259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sz="800">
                    <a:latin typeface="Courier New" pitchFamily="-96" charset="0"/>
                  </a:rPr>
                  <a:t>16</a:t>
                </a:r>
              </a:p>
            </p:txBody>
          </p:sp>
          <p:sp>
            <p:nvSpPr>
              <p:cNvPr id="17" name="Rectangle 12"/>
              <p:cNvSpPr>
                <a:spLocks noChangeArrowheads="1"/>
              </p:cNvSpPr>
              <p:nvPr/>
            </p:nvSpPr>
            <p:spPr bwMode="auto">
              <a:xfrm>
                <a:off x="864" y="283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sz="800" dirty="0">
                    <a:latin typeface="Courier New" pitchFamily="-96" charset="0"/>
                  </a:rPr>
                  <a:t>90</a:t>
                </a:r>
              </a:p>
            </p:txBody>
          </p:sp>
          <p:sp>
            <p:nvSpPr>
              <p:cNvPr id="18" name="Line 13"/>
              <p:cNvSpPr>
                <a:spLocks noChangeShapeType="1"/>
              </p:cNvSpPr>
              <p:nvPr/>
            </p:nvSpPr>
            <p:spPr bwMode="auto">
              <a:xfrm flipV="1">
                <a:off x="576" y="272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19" name="Line 14"/>
              <p:cNvSpPr>
                <a:spLocks noChangeShapeType="1"/>
              </p:cNvSpPr>
              <p:nvPr/>
            </p:nvSpPr>
            <p:spPr bwMode="auto">
              <a:xfrm flipV="1">
                <a:off x="576" y="296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0" name="Text Box 15"/>
              <p:cNvSpPr txBox="1">
                <a:spLocks noChangeArrowheads="1"/>
              </p:cNvSpPr>
              <p:nvPr/>
            </p:nvSpPr>
            <p:spPr bwMode="auto">
              <a:xfrm>
                <a:off x="20" y="2612"/>
                <a:ext cx="546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 dirty="0">
                    <a:latin typeface="Courier New" pitchFamily="-96" charset="0"/>
                  </a:rPr>
                  <a:t>168</a:t>
                </a:r>
              </a:p>
            </p:txBody>
          </p:sp>
          <p:sp>
            <p:nvSpPr>
              <p:cNvPr id="21" name="Text Box 16"/>
              <p:cNvSpPr txBox="1">
                <a:spLocks noChangeArrowheads="1"/>
              </p:cNvSpPr>
              <p:nvPr/>
            </p:nvSpPr>
            <p:spPr bwMode="auto">
              <a:xfrm>
                <a:off x="34" y="2843"/>
                <a:ext cx="532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 dirty="0">
                    <a:latin typeface="Courier New" pitchFamily="-96" charset="0"/>
                  </a:rPr>
                  <a:t>176</a:t>
                </a:r>
              </a:p>
            </p:txBody>
          </p:sp>
          <p:sp>
            <p:nvSpPr>
              <p:cNvPr id="22" name="Text Box 17"/>
              <p:cNvSpPr txBox="1">
                <a:spLocks noChangeArrowheads="1"/>
              </p:cNvSpPr>
              <p:nvPr/>
            </p:nvSpPr>
            <p:spPr bwMode="auto">
              <a:xfrm>
                <a:off x="440" y="2112"/>
                <a:ext cx="886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 dirty="0">
                    <a:latin typeface="Courier New" pitchFamily="-96" charset="0"/>
                  </a:rPr>
                  <a:t>stooges</a:t>
                </a:r>
              </a:p>
            </p:txBody>
          </p:sp>
          <p:sp>
            <p:nvSpPr>
              <p:cNvPr id="23" name="Oval 18"/>
              <p:cNvSpPr>
                <a:spLocks noChangeArrowheads="1"/>
              </p:cNvSpPr>
              <p:nvPr/>
            </p:nvSpPr>
            <p:spPr bwMode="auto">
              <a:xfrm>
                <a:off x="1200" y="244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 sz="800">
                  <a:latin typeface="Calibri" pitchFamily="-96" charset="0"/>
                </a:endParaRPr>
              </a:p>
            </p:txBody>
          </p:sp>
          <p:sp>
            <p:nvSpPr>
              <p:cNvPr id="24" name="Oval 19"/>
              <p:cNvSpPr>
                <a:spLocks noChangeArrowheads="1"/>
              </p:cNvSpPr>
              <p:nvPr/>
            </p:nvSpPr>
            <p:spPr bwMode="auto">
              <a:xfrm>
                <a:off x="1200" y="268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 sz="800">
                  <a:latin typeface="Calibri" pitchFamily="-96" charset="0"/>
                </a:endParaRPr>
              </a:p>
            </p:txBody>
          </p:sp>
          <p:sp>
            <p:nvSpPr>
              <p:cNvPr id="25" name="Oval 20"/>
              <p:cNvSpPr>
                <a:spLocks noChangeArrowheads="1"/>
              </p:cNvSpPr>
              <p:nvPr/>
            </p:nvSpPr>
            <p:spPr bwMode="auto">
              <a:xfrm>
                <a:off x="1200" y="292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 sz="800">
                  <a:latin typeface="Calibri" pitchFamily="-96" charset="0"/>
                </a:endParaRPr>
              </a:p>
            </p:txBody>
          </p:sp>
        </p:grpSp>
        <p:sp>
          <p:nvSpPr>
            <p:cNvPr id="26" name="Text Box 21"/>
            <p:cNvSpPr txBox="1">
              <a:spLocks noChangeArrowheads="1"/>
            </p:cNvSpPr>
            <p:nvPr/>
          </p:nvSpPr>
          <p:spPr bwMode="auto">
            <a:xfrm>
              <a:off x="2592353" y="3733800"/>
              <a:ext cx="1125573" cy="49566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sz="800" dirty="0" err="1">
                  <a:latin typeface="Courier New" pitchFamily="-96" charset="0"/>
                </a:rPr>
                <a:t>larry</a:t>
              </a:r>
              <a:endParaRPr lang="en-US" sz="800" dirty="0">
                <a:latin typeface="Courier New" pitchFamily="-96" charset="0"/>
              </a:endParaRPr>
            </a:p>
          </p:txBody>
        </p:sp>
        <p:sp>
          <p:nvSpPr>
            <p:cNvPr id="27" name="Text Box 41"/>
            <p:cNvSpPr txBox="1">
              <a:spLocks noChangeArrowheads="1"/>
            </p:cNvSpPr>
            <p:nvPr/>
          </p:nvSpPr>
          <p:spPr bwMode="auto">
            <a:xfrm>
              <a:off x="2668552" y="4572000"/>
              <a:ext cx="1125573" cy="49566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sz="800" dirty="0">
                  <a:latin typeface="Courier New" pitchFamily="-96" charset="0"/>
                </a:rPr>
                <a:t>curly</a:t>
              </a:r>
            </a:p>
          </p:txBody>
        </p:sp>
        <p:sp>
          <p:nvSpPr>
            <p:cNvPr id="28" name="Text Box 61"/>
            <p:cNvSpPr txBox="1">
              <a:spLocks noChangeArrowheads="1"/>
            </p:cNvSpPr>
            <p:nvPr/>
          </p:nvSpPr>
          <p:spPr bwMode="auto">
            <a:xfrm>
              <a:off x="2872635" y="5272089"/>
              <a:ext cx="845289" cy="49566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sz="800" dirty="0" err="1">
                  <a:latin typeface="Courier New" pitchFamily="-96" charset="0"/>
                </a:rPr>
                <a:t>moe</a:t>
              </a:r>
              <a:endParaRPr lang="en-US" sz="800" dirty="0">
                <a:latin typeface="Courier New" pitchFamily="-96" charset="0"/>
              </a:endParaRPr>
            </a:p>
          </p:txBody>
        </p:sp>
        <p:grpSp>
          <p:nvGrpSpPr>
            <p:cNvPr id="29" name="Group 24"/>
            <p:cNvGrpSpPr>
              <a:grpSpLocks/>
            </p:cNvGrpSpPr>
            <p:nvPr/>
          </p:nvGrpSpPr>
          <p:grpSpPr bwMode="auto">
            <a:xfrm>
              <a:off x="3554413" y="4006849"/>
              <a:ext cx="5435600" cy="879843"/>
              <a:chOff x="2412765" y="3429000"/>
              <a:chExt cx="5435835" cy="903654"/>
            </a:xfrm>
          </p:grpSpPr>
          <p:grpSp>
            <p:nvGrpSpPr>
              <p:cNvPr id="30" name="Group 25"/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43" name="Rectangle 26"/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44" name="Rectangle 27"/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5</a:t>
                  </a:r>
                </a:p>
              </p:txBody>
            </p:sp>
            <p:sp>
              <p:nvSpPr>
                <p:cNvPr id="45" name="Rectangle 28"/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46" name="Rectangle 29"/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47" name="Rectangle 30"/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3</a:t>
                  </a:r>
                </a:p>
              </p:txBody>
            </p:sp>
          </p:grpSp>
          <p:sp>
            <p:nvSpPr>
              <p:cNvPr id="31" name="Text Box 32"/>
              <p:cNvSpPr txBox="1">
                <a:spLocks noChangeArrowheads="1"/>
              </p:cNvSpPr>
              <p:nvPr/>
            </p:nvSpPr>
            <p:spPr bwMode="auto">
              <a:xfrm>
                <a:off x="2412765" y="3810527"/>
                <a:ext cx="668366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16</a:t>
                </a:r>
              </a:p>
            </p:txBody>
          </p:sp>
          <p:sp>
            <p:nvSpPr>
              <p:cNvPr id="32" name="Text Box 33"/>
              <p:cNvSpPr txBox="1">
                <a:spLocks noChangeArrowheads="1"/>
              </p:cNvSpPr>
              <p:nvPr/>
            </p:nvSpPr>
            <p:spPr bwMode="auto">
              <a:xfrm>
                <a:off x="3182735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20</a:t>
                </a:r>
              </a:p>
            </p:txBody>
          </p:sp>
          <p:sp>
            <p:nvSpPr>
              <p:cNvPr id="33" name="Line 34"/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34" name="Line 35"/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35" name="Text Box 36"/>
              <p:cNvSpPr txBox="1">
                <a:spLocks noChangeArrowheads="1"/>
              </p:cNvSpPr>
              <p:nvPr/>
            </p:nvSpPr>
            <p:spPr bwMode="auto">
              <a:xfrm>
                <a:off x="4097176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24</a:t>
                </a:r>
              </a:p>
            </p:txBody>
          </p:sp>
          <p:sp>
            <p:nvSpPr>
              <p:cNvPr id="36" name="Line 37"/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37" name="Text Box 38"/>
              <p:cNvSpPr txBox="1">
                <a:spLocks noChangeArrowheads="1"/>
              </p:cNvSpPr>
              <p:nvPr/>
            </p:nvSpPr>
            <p:spPr bwMode="auto">
              <a:xfrm>
                <a:off x="5029079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28</a:t>
                </a:r>
              </a:p>
            </p:txBody>
          </p:sp>
          <p:sp>
            <p:nvSpPr>
              <p:cNvPr id="38" name="Line 39"/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39" name="Text Box 40"/>
              <p:cNvSpPr txBox="1">
                <a:spLocks noChangeArrowheads="1"/>
              </p:cNvSpPr>
              <p:nvPr/>
            </p:nvSpPr>
            <p:spPr bwMode="auto">
              <a:xfrm>
                <a:off x="5943517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32</a:t>
                </a:r>
              </a:p>
            </p:txBody>
          </p:sp>
          <p:sp>
            <p:nvSpPr>
              <p:cNvPr id="40" name="Line 41"/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1" name="Text Box 42"/>
              <p:cNvSpPr txBox="1">
                <a:spLocks noChangeArrowheads="1"/>
              </p:cNvSpPr>
              <p:nvPr/>
            </p:nvSpPr>
            <p:spPr bwMode="auto">
              <a:xfrm>
                <a:off x="6857958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36</a:t>
                </a:r>
              </a:p>
            </p:txBody>
          </p:sp>
          <p:sp>
            <p:nvSpPr>
              <p:cNvPr id="42" name="Line 43"/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</p:grpSp>
        <p:grpSp>
          <p:nvGrpSpPr>
            <p:cNvPr id="48" name="Group 24"/>
            <p:cNvGrpSpPr>
              <a:grpSpLocks/>
            </p:cNvGrpSpPr>
            <p:nvPr/>
          </p:nvGrpSpPr>
          <p:grpSpPr bwMode="auto">
            <a:xfrm>
              <a:off x="3556000" y="4808534"/>
              <a:ext cx="5435600" cy="879841"/>
              <a:chOff x="2412765" y="3429000"/>
              <a:chExt cx="5435835" cy="903654"/>
            </a:xfrm>
          </p:grpSpPr>
          <p:grpSp>
            <p:nvGrpSpPr>
              <p:cNvPr id="49" name="Group 25"/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62" name="Rectangle 26"/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0</a:t>
                  </a:r>
                </a:p>
              </p:txBody>
            </p:sp>
            <p:sp>
              <p:nvSpPr>
                <p:cNvPr id="63" name="Rectangle 27"/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64" name="Rectangle 28"/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65" name="Rectangle 29"/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3</a:t>
                  </a:r>
                </a:p>
              </p:txBody>
            </p:sp>
            <p:sp>
              <p:nvSpPr>
                <p:cNvPr id="66" name="Rectangle 30"/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9</a:t>
                  </a:r>
                </a:p>
              </p:txBody>
            </p:sp>
          </p:grpSp>
          <p:sp>
            <p:nvSpPr>
              <p:cNvPr id="50" name="Text Box 32"/>
              <p:cNvSpPr txBox="1">
                <a:spLocks noChangeArrowheads="1"/>
              </p:cNvSpPr>
              <p:nvPr/>
            </p:nvSpPr>
            <p:spPr bwMode="auto">
              <a:xfrm>
                <a:off x="2412765" y="3810528"/>
                <a:ext cx="668366" cy="50908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56</a:t>
                </a:r>
              </a:p>
            </p:txBody>
          </p:sp>
          <p:sp>
            <p:nvSpPr>
              <p:cNvPr id="51" name="Text Box 33"/>
              <p:cNvSpPr txBox="1">
                <a:spLocks noChangeArrowheads="1"/>
              </p:cNvSpPr>
              <p:nvPr/>
            </p:nvSpPr>
            <p:spPr bwMode="auto">
              <a:xfrm>
                <a:off x="3182735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60</a:t>
                </a:r>
              </a:p>
            </p:txBody>
          </p:sp>
          <p:sp>
            <p:nvSpPr>
              <p:cNvPr id="52" name="Line 34"/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53" name="Line 35"/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54" name="Text Box 36"/>
              <p:cNvSpPr txBox="1">
                <a:spLocks noChangeArrowheads="1"/>
              </p:cNvSpPr>
              <p:nvPr/>
            </p:nvSpPr>
            <p:spPr bwMode="auto">
              <a:xfrm>
                <a:off x="4097176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64</a:t>
                </a:r>
              </a:p>
            </p:txBody>
          </p:sp>
          <p:sp>
            <p:nvSpPr>
              <p:cNvPr id="55" name="Line 37"/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56" name="Text Box 38"/>
              <p:cNvSpPr txBox="1">
                <a:spLocks noChangeArrowheads="1"/>
              </p:cNvSpPr>
              <p:nvPr/>
            </p:nvSpPr>
            <p:spPr bwMode="auto">
              <a:xfrm>
                <a:off x="5029079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68</a:t>
                </a:r>
              </a:p>
            </p:txBody>
          </p:sp>
          <p:sp>
            <p:nvSpPr>
              <p:cNvPr id="57" name="Line 39"/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58" name="Text Box 40"/>
              <p:cNvSpPr txBox="1">
                <a:spLocks noChangeArrowheads="1"/>
              </p:cNvSpPr>
              <p:nvPr/>
            </p:nvSpPr>
            <p:spPr bwMode="auto">
              <a:xfrm>
                <a:off x="5943517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72</a:t>
                </a:r>
              </a:p>
            </p:txBody>
          </p:sp>
          <p:sp>
            <p:nvSpPr>
              <p:cNvPr id="59" name="Line 41"/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60" name="Text Box 42"/>
              <p:cNvSpPr txBox="1">
                <a:spLocks noChangeArrowheads="1"/>
              </p:cNvSpPr>
              <p:nvPr/>
            </p:nvSpPr>
            <p:spPr bwMode="auto">
              <a:xfrm>
                <a:off x="6857958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76</a:t>
                </a:r>
              </a:p>
            </p:txBody>
          </p:sp>
          <p:sp>
            <p:nvSpPr>
              <p:cNvPr id="61" name="Line 43"/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</p:grpSp>
        <p:grpSp>
          <p:nvGrpSpPr>
            <p:cNvPr id="67" name="Group 24"/>
            <p:cNvGrpSpPr>
              <a:grpSpLocks/>
            </p:cNvGrpSpPr>
            <p:nvPr/>
          </p:nvGrpSpPr>
          <p:grpSpPr bwMode="auto">
            <a:xfrm>
              <a:off x="3554413" y="5646734"/>
              <a:ext cx="5435600" cy="879841"/>
              <a:chOff x="2412765" y="3429000"/>
              <a:chExt cx="5435835" cy="903654"/>
            </a:xfrm>
          </p:grpSpPr>
          <p:grpSp>
            <p:nvGrpSpPr>
              <p:cNvPr id="68" name="Group 25"/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81" name="Rectangle 26"/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9</a:t>
                  </a:r>
                </a:p>
              </p:txBody>
            </p:sp>
            <p:sp>
              <p:nvSpPr>
                <p:cNvPr id="82" name="Rectangle 27"/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4</a:t>
                  </a:r>
                </a:p>
              </p:txBody>
            </p:sp>
            <p:sp>
              <p:nvSpPr>
                <p:cNvPr id="83" name="Rectangle 28"/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7</a:t>
                  </a:r>
                </a:p>
              </p:txBody>
            </p:sp>
            <p:sp>
              <p:nvSpPr>
                <p:cNvPr id="84" name="Rectangle 29"/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85" name="Rectangle 30"/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0</a:t>
                  </a:r>
                </a:p>
              </p:txBody>
            </p:sp>
          </p:grpSp>
          <p:sp>
            <p:nvSpPr>
              <p:cNvPr id="69" name="Text Box 32"/>
              <p:cNvSpPr txBox="1">
                <a:spLocks noChangeArrowheads="1"/>
              </p:cNvSpPr>
              <p:nvPr/>
            </p:nvSpPr>
            <p:spPr bwMode="auto">
              <a:xfrm>
                <a:off x="2412765" y="3810528"/>
                <a:ext cx="668366" cy="50908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90</a:t>
                </a:r>
              </a:p>
            </p:txBody>
          </p:sp>
          <p:sp>
            <p:nvSpPr>
              <p:cNvPr id="70" name="Text Box 33"/>
              <p:cNvSpPr txBox="1">
                <a:spLocks noChangeArrowheads="1"/>
              </p:cNvSpPr>
              <p:nvPr/>
            </p:nvSpPr>
            <p:spPr bwMode="auto">
              <a:xfrm>
                <a:off x="3182735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94</a:t>
                </a:r>
              </a:p>
            </p:txBody>
          </p:sp>
          <p:sp>
            <p:nvSpPr>
              <p:cNvPr id="71" name="Line 34"/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2" name="Line 35"/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3" name="Text Box 36"/>
              <p:cNvSpPr txBox="1">
                <a:spLocks noChangeArrowheads="1"/>
              </p:cNvSpPr>
              <p:nvPr/>
            </p:nvSpPr>
            <p:spPr bwMode="auto">
              <a:xfrm>
                <a:off x="4097176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98</a:t>
                </a:r>
              </a:p>
            </p:txBody>
          </p:sp>
          <p:sp>
            <p:nvSpPr>
              <p:cNvPr id="74" name="Line 37"/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5" name="Text Box 38"/>
              <p:cNvSpPr txBox="1">
                <a:spLocks noChangeArrowheads="1"/>
              </p:cNvSpPr>
              <p:nvPr/>
            </p:nvSpPr>
            <p:spPr bwMode="auto">
              <a:xfrm>
                <a:off x="5029079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102</a:t>
                </a:r>
              </a:p>
            </p:txBody>
          </p:sp>
          <p:sp>
            <p:nvSpPr>
              <p:cNvPr id="76" name="Line 39"/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7" name="Text Box 40"/>
              <p:cNvSpPr txBox="1">
                <a:spLocks noChangeArrowheads="1"/>
              </p:cNvSpPr>
              <p:nvPr/>
            </p:nvSpPr>
            <p:spPr bwMode="auto">
              <a:xfrm>
                <a:off x="5943517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106</a:t>
                </a:r>
              </a:p>
            </p:txBody>
          </p:sp>
          <p:sp>
            <p:nvSpPr>
              <p:cNvPr id="78" name="Line 41"/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9" name="Text Box 42"/>
              <p:cNvSpPr txBox="1">
                <a:spLocks noChangeArrowheads="1"/>
              </p:cNvSpPr>
              <p:nvPr/>
            </p:nvSpPr>
            <p:spPr bwMode="auto">
              <a:xfrm>
                <a:off x="6857958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110</a:t>
                </a:r>
              </a:p>
            </p:txBody>
          </p:sp>
          <p:sp>
            <p:nvSpPr>
              <p:cNvPr id="80" name="Line 43"/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</p:grpSp>
        <p:sp>
          <p:nvSpPr>
            <p:cNvPr id="86" name="Freeform 85"/>
            <p:cNvSpPr>
              <a:spLocks noChangeArrowheads="1"/>
            </p:cNvSpPr>
            <p:nvPr/>
          </p:nvSpPr>
          <p:spPr bwMode="auto">
            <a:xfrm>
              <a:off x="2052638" y="4159250"/>
              <a:ext cx="1693862" cy="1022350"/>
            </a:xfrm>
            <a:custGeom>
              <a:avLst/>
              <a:gdLst>
                <a:gd name="T0" fmla="*/ 0 w 1694329"/>
                <a:gd name="T1" fmla="*/ 1021976 h 1021976"/>
                <a:gd name="T2" fmla="*/ 654423 w 1694329"/>
                <a:gd name="T3" fmla="*/ 340658 h 1021976"/>
                <a:gd name="T4" fmla="*/ 1694329 w 1694329"/>
                <a:gd name="T5" fmla="*/ 0 h 1021976"/>
                <a:gd name="T6" fmla="*/ 0 60000 65536"/>
                <a:gd name="T7" fmla="*/ 0 60000 65536"/>
                <a:gd name="T8" fmla="*/ 0 60000 65536"/>
                <a:gd name="T9" fmla="*/ 0 w 1694329"/>
                <a:gd name="T10" fmla="*/ 0 h 1021976"/>
                <a:gd name="T11" fmla="*/ 1694329 w 1694329"/>
                <a:gd name="T12" fmla="*/ 1021976 h 10219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94329" h="1021976">
                  <a:moveTo>
                    <a:pt x="0" y="1021976"/>
                  </a:moveTo>
                  <a:cubicBezTo>
                    <a:pt x="186017" y="766481"/>
                    <a:pt x="372035" y="510987"/>
                    <a:pt x="654423" y="340658"/>
                  </a:cubicBezTo>
                  <a:cubicBezTo>
                    <a:pt x="936811" y="170329"/>
                    <a:pt x="1315570" y="85164"/>
                    <a:pt x="1694329" y="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800"/>
            </a:p>
          </p:txBody>
        </p:sp>
        <p:sp>
          <p:nvSpPr>
            <p:cNvPr id="87" name="Freeform 86"/>
            <p:cNvSpPr>
              <a:spLocks noChangeArrowheads="1"/>
            </p:cNvSpPr>
            <p:nvPr/>
          </p:nvSpPr>
          <p:spPr bwMode="auto">
            <a:xfrm>
              <a:off x="2070100" y="4787900"/>
              <a:ext cx="1703388" cy="330200"/>
            </a:xfrm>
            <a:custGeom>
              <a:avLst/>
              <a:gdLst>
                <a:gd name="T0" fmla="*/ 0 w 1703294"/>
                <a:gd name="T1" fmla="*/ 0 h 331694"/>
                <a:gd name="T2" fmla="*/ 905435 w 1703294"/>
                <a:gd name="T3" fmla="*/ 304800 h 331694"/>
                <a:gd name="T4" fmla="*/ 1703294 w 1703294"/>
                <a:gd name="T5" fmla="*/ 161365 h 331694"/>
                <a:gd name="T6" fmla="*/ 0 60000 65536"/>
                <a:gd name="T7" fmla="*/ 0 60000 65536"/>
                <a:gd name="T8" fmla="*/ 0 60000 65536"/>
                <a:gd name="T9" fmla="*/ 0 w 1703294"/>
                <a:gd name="T10" fmla="*/ 0 h 331694"/>
                <a:gd name="T11" fmla="*/ 1703294 w 1703294"/>
                <a:gd name="T12" fmla="*/ 331694 h 33169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03294" h="331694">
                  <a:moveTo>
                    <a:pt x="0" y="0"/>
                  </a:moveTo>
                  <a:cubicBezTo>
                    <a:pt x="310776" y="138953"/>
                    <a:pt x="621553" y="277906"/>
                    <a:pt x="905435" y="304800"/>
                  </a:cubicBezTo>
                  <a:cubicBezTo>
                    <a:pt x="1189317" y="331694"/>
                    <a:pt x="1446305" y="246529"/>
                    <a:pt x="1703294" y="16136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800"/>
            </a:p>
          </p:txBody>
        </p:sp>
        <p:sp>
          <p:nvSpPr>
            <p:cNvPr id="88" name="Freeform 87"/>
            <p:cNvSpPr>
              <a:spLocks noChangeArrowheads="1"/>
            </p:cNvSpPr>
            <p:nvPr/>
          </p:nvSpPr>
          <p:spPr bwMode="auto">
            <a:xfrm>
              <a:off x="2052638" y="5557838"/>
              <a:ext cx="1739900" cy="385762"/>
            </a:xfrm>
            <a:custGeom>
              <a:avLst/>
              <a:gdLst>
                <a:gd name="T0" fmla="*/ 0 w 1739153"/>
                <a:gd name="T1" fmla="*/ 0 h 385482"/>
                <a:gd name="T2" fmla="*/ 699247 w 1739153"/>
                <a:gd name="T3" fmla="*/ 349623 h 385482"/>
                <a:gd name="T4" fmla="*/ 1739153 w 1739153"/>
                <a:gd name="T5" fmla="*/ 215153 h 385482"/>
                <a:gd name="T6" fmla="*/ 0 60000 65536"/>
                <a:gd name="T7" fmla="*/ 0 60000 65536"/>
                <a:gd name="T8" fmla="*/ 0 60000 65536"/>
                <a:gd name="T9" fmla="*/ 0 w 1739153"/>
                <a:gd name="T10" fmla="*/ 0 h 385482"/>
                <a:gd name="T11" fmla="*/ 1739153 w 1739153"/>
                <a:gd name="T12" fmla="*/ 385482 h 3854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39153" h="385482">
                  <a:moveTo>
                    <a:pt x="0" y="0"/>
                  </a:moveTo>
                  <a:cubicBezTo>
                    <a:pt x="204694" y="156882"/>
                    <a:pt x="409388" y="313764"/>
                    <a:pt x="699247" y="349623"/>
                  </a:cubicBezTo>
                  <a:cubicBezTo>
                    <a:pt x="989106" y="385482"/>
                    <a:pt x="1364129" y="300317"/>
                    <a:pt x="1739153" y="21515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800"/>
            </a:p>
          </p:txBody>
        </p:sp>
      </p:grpSp>
      <p:sp>
        <p:nvSpPr>
          <p:cNvPr id="89" name="Rectangle 4"/>
          <p:cNvSpPr>
            <a:spLocks noChangeArrowheads="1"/>
          </p:cNvSpPr>
          <p:nvPr/>
        </p:nvSpPr>
        <p:spPr bwMode="auto">
          <a:xfrm>
            <a:off x="717104" y="2613387"/>
            <a:ext cx="4451351" cy="2028761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solidFill>
                  <a:srgbClr val="C00000"/>
                </a:solidFill>
                <a:latin typeface="Courier New" pitchFamily="-96" charset="0"/>
              </a:rPr>
              <a:t>int </a:t>
            </a:r>
            <a:r>
              <a:rPr lang="en-US" dirty="0" err="1">
                <a:solidFill>
                  <a:srgbClr val="C00000"/>
                </a:solidFill>
                <a:latin typeface="Courier New" pitchFamily="-96" charset="0"/>
              </a:rPr>
              <a:t>ord</a:t>
            </a:r>
            <a:r>
              <a:rPr lang="en-US" dirty="0">
                <a:solidFill>
                  <a:srgbClr val="C00000"/>
                </a:solidFill>
                <a:latin typeface="Courier New" pitchFamily="-96" charset="0"/>
              </a:rPr>
              <a:t> [4][5];</a:t>
            </a:r>
            <a:br>
              <a:rPr lang="en-US" dirty="0">
                <a:solidFill>
                  <a:srgbClr val="C00000"/>
                </a:solidFill>
                <a:latin typeface="Courier New" pitchFamily="-96" charset="0"/>
              </a:rPr>
            </a:br>
            <a:br>
              <a:rPr lang="en-US" dirty="0">
                <a:solidFill>
                  <a:srgbClr val="C00000"/>
                </a:solidFill>
                <a:latin typeface="Courier New" pitchFamily="-96" charset="0"/>
              </a:rPr>
            </a:br>
            <a:endParaRPr lang="en-US" dirty="0">
              <a:solidFill>
                <a:srgbClr val="C00000"/>
              </a:solidFill>
              <a:latin typeface="Courier New" pitchFamily="-96" charset="0"/>
            </a:endParaRPr>
          </a:p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get_ord_digit</a:t>
            </a:r>
            <a:endParaRPr lang="en-US" dirty="0">
              <a:latin typeface="Courier New" pitchFamily="-96" charset="0"/>
            </a:endParaRPr>
          </a:p>
          <a:p>
            <a:pPr eaLnBrk="0" hangingPunct="0"/>
            <a:r>
              <a:rPr lang="en-US" dirty="0">
                <a:latin typeface="Courier New" pitchFamily="-96" charset="0"/>
              </a:rPr>
              <a:t>  (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index,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digit){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</a:t>
            </a:r>
            <a:r>
              <a:rPr lang="en-US" dirty="0" err="1">
                <a:latin typeface="Courier New" pitchFamily="-96" charset="0"/>
              </a:rPr>
              <a:t>ord</a:t>
            </a:r>
            <a:r>
              <a:rPr lang="en-US" dirty="0">
                <a:latin typeface="Courier New" pitchFamily="-96" charset="0"/>
              </a:rPr>
              <a:t>[index][digit];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90" name="Rectangle 8"/>
          <p:cNvSpPr>
            <a:spLocks noChangeArrowheads="1"/>
          </p:cNvSpPr>
          <p:nvPr/>
        </p:nvSpPr>
        <p:spPr bwMode="auto">
          <a:xfrm>
            <a:off x="5477114" y="2613387"/>
            <a:ext cx="5813069" cy="2028761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solidFill>
                  <a:srgbClr val="C00000"/>
                </a:solidFill>
                <a:latin typeface="Courier New" pitchFamily="-96" charset="0"/>
              </a:rPr>
              <a:t>int</a:t>
            </a:r>
            <a:r>
              <a:rPr lang="en-US" dirty="0">
                <a:solidFill>
                  <a:srgbClr val="C00000"/>
                </a:solidFill>
                <a:latin typeface="Courier New" pitchFamily="-96" charset="0"/>
              </a:rPr>
              <a:t> </a:t>
            </a:r>
            <a:r>
              <a:rPr lang="en-US" dirty="0" err="1">
                <a:solidFill>
                  <a:srgbClr val="C00000"/>
                </a:solidFill>
                <a:latin typeface="Courier New" pitchFamily="-96" charset="0"/>
              </a:rPr>
              <a:t>larry</a:t>
            </a:r>
            <a:r>
              <a:rPr lang="en-US" dirty="0">
                <a:solidFill>
                  <a:srgbClr val="C00000"/>
                </a:solidFill>
                <a:latin typeface="Courier New" pitchFamily="-96" charset="0"/>
              </a:rPr>
              <a:t>[5], curly[5], </a:t>
            </a:r>
            <a:r>
              <a:rPr lang="en-US" dirty="0" err="1">
                <a:solidFill>
                  <a:srgbClr val="C00000"/>
                </a:solidFill>
                <a:latin typeface="Courier New" pitchFamily="-96" charset="0"/>
              </a:rPr>
              <a:t>moe</a:t>
            </a:r>
            <a:r>
              <a:rPr lang="en-US" dirty="0">
                <a:solidFill>
                  <a:srgbClr val="C00000"/>
                </a:solidFill>
                <a:latin typeface="Courier New" pitchFamily="-96" charset="0"/>
              </a:rPr>
              <a:t>[5];</a:t>
            </a:r>
          </a:p>
          <a:p>
            <a:pPr eaLnBrk="0" hangingPunct="0"/>
            <a:r>
              <a:rPr lang="en-US" dirty="0">
                <a:solidFill>
                  <a:srgbClr val="C00000"/>
                </a:solidFill>
                <a:latin typeface="Courier New" pitchFamily="-96" charset="0"/>
              </a:rPr>
              <a:t>int *stooges[3] = {</a:t>
            </a:r>
            <a:r>
              <a:rPr lang="en-US" dirty="0" err="1">
                <a:solidFill>
                  <a:srgbClr val="C00000"/>
                </a:solidFill>
                <a:latin typeface="Courier New" pitchFamily="-96" charset="0"/>
              </a:rPr>
              <a:t>larry</a:t>
            </a:r>
            <a:r>
              <a:rPr lang="en-US" dirty="0">
                <a:solidFill>
                  <a:srgbClr val="C00000"/>
                </a:solidFill>
                <a:latin typeface="Courier New" pitchFamily="-96" charset="0"/>
              </a:rPr>
              <a:t>, curly, </a:t>
            </a:r>
            <a:r>
              <a:rPr lang="en-US" dirty="0" err="1">
                <a:solidFill>
                  <a:srgbClr val="C00000"/>
                </a:solidFill>
                <a:latin typeface="Courier New" pitchFamily="-96" charset="0"/>
              </a:rPr>
              <a:t>moe</a:t>
            </a:r>
            <a:r>
              <a:rPr lang="en-US" dirty="0">
                <a:solidFill>
                  <a:srgbClr val="C00000"/>
                </a:solidFill>
                <a:latin typeface="Courier New" pitchFamily="-96" charset="0"/>
              </a:rPr>
              <a:t>};</a:t>
            </a:r>
            <a:br>
              <a:rPr lang="en-US" dirty="0">
                <a:solidFill>
                  <a:srgbClr val="C00000"/>
                </a:solidFill>
                <a:latin typeface="Courier New" pitchFamily="-96" charset="0"/>
              </a:rPr>
            </a:br>
            <a:endParaRPr lang="en-US" dirty="0">
              <a:solidFill>
                <a:srgbClr val="C00000"/>
              </a:solidFill>
              <a:latin typeface="Courier New" pitchFamily="-96" charset="0"/>
            </a:endParaRPr>
          </a:p>
          <a:p>
            <a:pPr eaLnBrk="0" hangingPunct="0"/>
            <a:r>
              <a:rPr lang="en-US" dirty="0">
                <a:latin typeface="Courier New" pitchFamily="-96" charset="0"/>
              </a:rPr>
              <a:t>int </a:t>
            </a:r>
            <a:r>
              <a:rPr lang="en-US" dirty="0" err="1">
                <a:latin typeface="Courier New" pitchFamily="-96" charset="0"/>
              </a:rPr>
              <a:t>get_stooge_digit</a:t>
            </a:r>
            <a:endParaRPr lang="en-US" dirty="0">
              <a:latin typeface="Courier New" pitchFamily="-96" charset="0"/>
            </a:endParaRPr>
          </a:p>
          <a:p>
            <a:pPr eaLnBrk="0" hangingPunct="0"/>
            <a:r>
              <a:rPr lang="en-US" dirty="0">
                <a:latin typeface="Courier New" pitchFamily="-96" charset="0"/>
              </a:rPr>
              <a:t>  (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index,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digit){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stooges[index][digit];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09B3E-D244-491E-893F-08D6C509D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1599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CC8AE-C498-4811-8E91-6876E4E11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Nested versus Multi-Level Arrays</a:t>
            </a:r>
            <a:endParaRPr lang="en-US" dirty="0"/>
          </a:p>
        </p:txBody>
      </p:sp>
      <p:sp>
        <p:nvSpPr>
          <p:cNvPr id="86" name="Content Placeholder 85">
            <a:extLst>
              <a:ext uri="{FF2B5EF4-FFF2-40B4-BE49-F238E27FC236}">
                <a16:creationId xmlns:a16="http://schemas.microsoft.com/office/drawing/2014/main" id="{2A69FC67-E01E-4316-9EDF-E82F7FFD3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3096790"/>
            <a:ext cx="5257800" cy="32595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Fast element access</a:t>
            </a:r>
          </a:p>
          <a:p>
            <a:pPr lvl="2"/>
            <a:r>
              <a:rPr lang="en-US" dirty="0"/>
              <a:t>Single memory access</a:t>
            </a:r>
          </a:p>
          <a:p>
            <a:pPr lvl="1"/>
            <a:r>
              <a:rPr lang="en-US" dirty="0"/>
              <a:t>Efficient memory usage</a:t>
            </a:r>
          </a:p>
          <a:p>
            <a:pPr lvl="2"/>
            <a:r>
              <a:rPr lang="en-US" dirty="0"/>
              <a:t>Stored in contiguous memory</a:t>
            </a:r>
            <a:br>
              <a:rPr lang="en-US" dirty="0"/>
            </a:br>
            <a:endParaRPr lang="en-US" dirty="0"/>
          </a:p>
          <a:p>
            <a:r>
              <a:rPr lang="en-US" dirty="0"/>
              <a:t>Limitations</a:t>
            </a:r>
          </a:p>
          <a:p>
            <a:pPr lvl="1"/>
            <a:r>
              <a:rPr lang="en-US" dirty="0"/>
              <a:t>Requires fixed size rows</a:t>
            </a:r>
          </a:p>
          <a:p>
            <a:pPr lvl="1"/>
            <a:r>
              <a:rPr lang="en-US" dirty="0"/>
              <a:t>Large memory usage</a:t>
            </a:r>
          </a:p>
          <a:p>
            <a:pPr lvl="2"/>
            <a:r>
              <a:rPr lang="en-US" dirty="0"/>
              <a:t>All rows need to be allocated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9BE0B-CB7E-4DEE-8347-C97B54375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44</a:t>
            </a:fld>
            <a:endParaRPr lang="en-US"/>
          </a:p>
        </p:txBody>
      </p:sp>
      <p:sp>
        <p:nvSpPr>
          <p:cNvPr id="87" name="Content Placeholder 86">
            <a:extLst>
              <a:ext uri="{FF2B5EF4-FFF2-40B4-BE49-F238E27FC236}">
                <a16:creationId xmlns:a16="http://schemas.microsoft.com/office/drawing/2014/main" id="{E5FDF60E-BAC7-452E-8283-9D74631964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3096792"/>
            <a:ext cx="5257800" cy="325955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Rows may be of different size</a:t>
            </a:r>
          </a:p>
          <a:p>
            <a:pPr lvl="1"/>
            <a:r>
              <a:rPr lang="en-US" dirty="0"/>
              <a:t>Rows could even be different types</a:t>
            </a:r>
          </a:p>
          <a:p>
            <a:pPr lvl="2"/>
            <a:r>
              <a:rPr lang="en-US" dirty="0"/>
              <a:t>First array would store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void*</a:t>
            </a:r>
            <a:br>
              <a:rPr lang="en-US" dirty="0"/>
            </a:br>
            <a:endParaRPr lang="en-US" dirty="0"/>
          </a:p>
          <a:p>
            <a:r>
              <a:rPr lang="en-US" dirty="0"/>
              <a:t>Limitations</a:t>
            </a:r>
          </a:p>
          <a:p>
            <a:pPr lvl="1"/>
            <a:r>
              <a:rPr lang="en-US" dirty="0"/>
              <a:t>Slow element access</a:t>
            </a:r>
          </a:p>
          <a:p>
            <a:pPr lvl="2"/>
            <a:r>
              <a:rPr lang="en-US" dirty="0"/>
              <a:t>Two memory references</a:t>
            </a:r>
          </a:p>
          <a:p>
            <a:pPr lvl="1"/>
            <a:r>
              <a:rPr lang="en-US" dirty="0"/>
              <a:t>Memory fragmentation</a:t>
            </a:r>
          </a:p>
          <a:p>
            <a:pPr lvl="2"/>
            <a:r>
              <a:rPr lang="en-US" dirty="0"/>
              <a:t>Many small chunks allocated</a:t>
            </a:r>
          </a:p>
          <a:p>
            <a:endParaRPr lang="en-US" dirty="0"/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EC5C77C2-CF5B-4452-BC6C-D9BF9A211D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595" y="961969"/>
            <a:ext cx="137762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alibri" pitchFamily="-96" charset="0"/>
              </a:rPr>
              <a:t>Nested array</a:t>
            </a:r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EE8FE131-849B-4926-9D6D-5B21C9D3C8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7115" y="896234"/>
            <a:ext cx="172393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alibri" pitchFamily="-96" charset="0"/>
              </a:rPr>
              <a:t>Multi-level array</a:t>
            </a:r>
          </a:p>
        </p:txBody>
      </p:sp>
      <p:pic>
        <p:nvPicPr>
          <p:cNvPr id="7" name="Picture 2" descr="C:\Documents and Settings\pueschel\My Documents\teaching\18-243-CMUspring09\08-05Feb09\multi.png">
            <a:extLst>
              <a:ext uri="{FF2B5EF4-FFF2-40B4-BE49-F238E27FC236}">
                <a16:creationId xmlns:a16="http://schemas.microsoft.com/office/drawing/2014/main" id="{EEB21C65-CE12-4A07-B9E1-4301658AA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0999" y="1428693"/>
            <a:ext cx="3505200" cy="73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020B2887-973F-4B93-B67A-A9B514A744AB}"/>
              </a:ext>
            </a:extLst>
          </p:cNvPr>
          <p:cNvGrpSpPr/>
          <p:nvPr/>
        </p:nvGrpSpPr>
        <p:grpSpPr>
          <a:xfrm>
            <a:off x="6439543" y="914400"/>
            <a:ext cx="5161458" cy="1622621"/>
            <a:chOff x="107951" y="3733800"/>
            <a:chExt cx="8883649" cy="2792775"/>
          </a:xfrm>
        </p:grpSpPr>
        <p:grpSp>
          <p:nvGrpSpPr>
            <p:cNvPr id="9" name="Group 7">
              <a:extLst>
                <a:ext uri="{FF2B5EF4-FFF2-40B4-BE49-F238E27FC236}">
                  <a16:creationId xmlns:a16="http://schemas.microsoft.com/office/drawing/2014/main" id="{D4F9E96A-FF64-4EE1-B402-A853787B09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7951" y="4191001"/>
              <a:ext cx="2254249" cy="1655763"/>
              <a:chOff x="20" y="2112"/>
              <a:chExt cx="1420" cy="1043"/>
            </a:xfrm>
          </p:grpSpPr>
          <p:sp>
            <p:nvSpPr>
              <p:cNvPr id="73" name="Rectangle 8">
                <a:extLst>
                  <a:ext uri="{FF2B5EF4-FFF2-40B4-BE49-F238E27FC236}">
                    <a16:creationId xmlns:a16="http://schemas.microsoft.com/office/drawing/2014/main" id="{7A636DD3-ABBA-484B-B798-1395E062C6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5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sz="800" dirty="0">
                    <a:latin typeface="Courier New" pitchFamily="-96" charset="0"/>
                  </a:rPr>
                  <a:t>56</a:t>
                </a:r>
              </a:p>
            </p:txBody>
          </p:sp>
          <p:sp>
            <p:nvSpPr>
              <p:cNvPr id="74" name="Line 9">
                <a:extLst>
                  <a:ext uri="{FF2B5EF4-FFF2-40B4-BE49-F238E27FC236}">
                    <a16:creationId xmlns:a16="http://schemas.microsoft.com/office/drawing/2014/main" id="{C914582D-1325-4E3A-92A4-6FE0214CDD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76" y="248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5" name="Text Box 10">
                <a:extLst>
                  <a:ext uri="{FF2B5EF4-FFF2-40B4-BE49-F238E27FC236}">
                    <a16:creationId xmlns:a16="http://schemas.microsoft.com/office/drawing/2014/main" id="{44DF2F20-E250-4BED-B617-CC5082C0B2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" y="2363"/>
                <a:ext cx="546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>
                    <a:latin typeface="Courier New" pitchFamily="-96" charset="0"/>
                  </a:rPr>
                  <a:t>160</a:t>
                </a:r>
              </a:p>
            </p:txBody>
          </p:sp>
          <p:sp>
            <p:nvSpPr>
              <p:cNvPr id="76" name="Rectangle 11">
                <a:extLst>
                  <a:ext uri="{FF2B5EF4-FFF2-40B4-BE49-F238E27FC236}">
                    <a16:creationId xmlns:a16="http://schemas.microsoft.com/office/drawing/2014/main" id="{ECFDFDD1-082F-4BC7-9D80-3AA9187DA8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59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sz="800">
                    <a:latin typeface="Courier New" pitchFamily="-96" charset="0"/>
                  </a:rPr>
                  <a:t>16</a:t>
                </a:r>
              </a:p>
            </p:txBody>
          </p:sp>
          <p:sp>
            <p:nvSpPr>
              <p:cNvPr id="77" name="Rectangle 12">
                <a:extLst>
                  <a:ext uri="{FF2B5EF4-FFF2-40B4-BE49-F238E27FC236}">
                    <a16:creationId xmlns:a16="http://schemas.microsoft.com/office/drawing/2014/main" id="{D2E4A43F-7A73-4DDC-919D-15D5201FE1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83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sz="800" dirty="0">
                    <a:latin typeface="Courier New" pitchFamily="-96" charset="0"/>
                  </a:rPr>
                  <a:t>90</a:t>
                </a:r>
              </a:p>
            </p:txBody>
          </p:sp>
          <p:sp>
            <p:nvSpPr>
              <p:cNvPr id="78" name="Line 13">
                <a:extLst>
                  <a:ext uri="{FF2B5EF4-FFF2-40B4-BE49-F238E27FC236}">
                    <a16:creationId xmlns:a16="http://schemas.microsoft.com/office/drawing/2014/main" id="{7D7206F6-E4F6-4D9C-AD83-429FD3A856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76" y="272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9" name="Line 14">
                <a:extLst>
                  <a:ext uri="{FF2B5EF4-FFF2-40B4-BE49-F238E27FC236}">
                    <a16:creationId xmlns:a16="http://schemas.microsoft.com/office/drawing/2014/main" id="{F8E46A68-ADDE-47AF-9906-B9BDC2055C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76" y="296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80" name="Text Box 15">
                <a:extLst>
                  <a:ext uri="{FF2B5EF4-FFF2-40B4-BE49-F238E27FC236}">
                    <a16:creationId xmlns:a16="http://schemas.microsoft.com/office/drawing/2014/main" id="{130C32B2-8DFC-4593-A489-5C15C614B91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" y="2612"/>
                <a:ext cx="546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 dirty="0">
                    <a:latin typeface="Courier New" pitchFamily="-96" charset="0"/>
                  </a:rPr>
                  <a:t>168</a:t>
                </a:r>
              </a:p>
            </p:txBody>
          </p:sp>
          <p:sp>
            <p:nvSpPr>
              <p:cNvPr id="81" name="Text Box 16">
                <a:extLst>
                  <a:ext uri="{FF2B5EF4-FFF2-40B4-BE49-F238E27FC236}">
                    <a16:creationId xmlns:a16="http://schemas.microsoft.com/office/drawing/2014/main" id="{436AB53E-07A8-469F-A3B9-BAD404C7C54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" y="2843"/>
                <a:ext cx="532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 dirty="0">
                    <a:latin typeface="Courier New" pitchFamily="-96" charset="0"/>
                  </a:rPr>
                  <a:t>176</a:t>
                </a:r>
              </a:p>
            </p:txBody>
          </p:sp>
          <p:sp>
            <p:nvSpPr>
              <p:cNvPr id="82" name="Text Box 17">
                <a:extLst>
                  <a:ext uri="{FF2B5EF4-FFF2-40B4-BE49-F238E27FC236}">
                    <a16:creationId xmlns:a16="http://schemas.microsoft.com/office/drawing/2014/main" id="{9953F937-273D-4D04-B706-D79ADE4C835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0" y="2112"/>
                <a:ext cx="886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 dirty="0">
                    <a:latin typeface="Courier New" pitchFamily="-96" charset="0"/>
                  </a:rPr>
                  <a:t>stooges</a:t>
                </a:r>
              </a:p>
            </p:txBody>
          </p:sp>
          <p:sp>
            <p:nvSpPr>
              <p:cNvPr id="83" name="Oval 18">
                <a:extLst>
                  <a:ext uri="{FF2B5EF4-FFF2-40B4-BE49-F238E27FC236}">
                    <a16:creationId xmlns:a16="http://schemas.microsoft.com/office/drawing/2014/main" id="{E27C7B17-47DE-406A-A105-AEC7DACAB0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244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 sz="800">
                  <a:latin typeface="Calibri" pitchFamily="-96" charset="0"/>
                </a:endParaRPr>
              </a:p>
            </p:txBody>
          </p:sp>
          <p:sp>
            <p:nvSpPr>
              <p:cNvPr id="84" name="Oval 19">
                <a:extLst>
                  <a:ext uri="{FF2B5EF4-FFF2-40B4-BE49-F238E27FC236}">
                    <a16:creationId xmlns:a16="http://schemas.microsoft.com/office/drawing/2014/main" id="{B2638C82-EC96-49EE-811E-AED578B523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268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 sz="800">
                  <a:latin typeface="Calibri" pitchFamily="-96" charset="0"/>
                </a:endParaRPr>
              </a:p>
            </p:txBody>
          </p:sp>
          <p:sp>
            <p:nvSpPr>
              <p:cNvPr id="85" name="Oval 20">
                <a:extLst>
                  <a:ext uri="{FF2B5EF4-FFF2-40B4-BE49-F238E27FC236}">
                    <a16:creationId xmlns:a16="http://schemas.microsoft.com/office/drawing/2014/main" id="{5EA712FB-1E82-473B-9332-5C8E7108A1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292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 sz="800">
                  <a:latin typeface="Calibri" pitchFamily="-96" charset="0"/>
                </a:endParaRPr>
              </a:p>
            </p:txBody>
          </p:sp>
        </p:grpSp>
        <p:sp>
          <p:nvSpPr>
            <p:cNvPr id="10" name="Text Box 21">
              <a:extLst>
                <a:ext uri="{FF2B5EF4-FFF2-40B4-BE49-F238E27FC236}">
                  <a16:creationId xmlns:a16="http://schemas.microsoft.com/office/drawing/2014/main" id="{E619B21A-2C98-4CD5-A761-7B4361149E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353" y="3733800"/>
              <a:ext cx="1125573" cy="49566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sz="800" dirty="0" err="1">
                  <a:latin typeface="Courier New" pitchFamily="-96" charset="0"/>
                </a:rPr>
                <a:t>larry</a:t>
              </a:r>
              <a:endParaRPr lang="en-US" sz="800" dirty="0">
                <a:latin typeface="Courier New" pitchFamily="-96" charset="0"/>
              </a:endParaRPr>
            </a:p>
          </p:txBody>
        </p:sp>
        <p:sp>
          <p:nvSpPr>
            <p:cNvPr id="11" name="Text Box 41">
              <a:extLst>
                <a:ext uri="{FF2B5EF4-FFF2-40B4-BE49-F238E27FC236}">
                  <a16:creationId xmlns:a16="http://schemas.microsoft.com/office/drawing/2014/main" id="{C2DD705E-08A4-455A-9349-8070D50B60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68552" y="4572000"/>
              <a:ext cx="1125573" cy="49566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sz="800" dirty="0">
                  <a:latin typeface="Courier New" pitchFamily="-96" charset="0"/>
                </a:rPr>
                <a:t>curly</a:t>
              </a:r>
            </a:p>
          </p:txBody>
        </p:sp>
        <p:sp>
          <p:nvSpPr>
            <p:cNvPr id="12" name="Text Box 61">
              <a:extLst>
                <a:ext uri="{FF2B5EF4-FFF2-40B4-BE49-F238E27FC236}">
                  <a16:creationId xmlns:a16="http://schemas.microsoft.com/office/drawing/2014/main" id="{846B55C9-8FE6-4AF6-B77C-91EA158BE5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72635" y="5272089"/>
              <a:ext cx="845289" cy="49566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sz="800" dirty="0" err="1">
                  <a:latin typeface="Courier New" pitchFamily="-96" charset="0"/>
                </a:rPr>
                <a:t>moe</a:t>
              </a:r>
              <a:endParaRPr lang="en-US" sz="800" dirty="0">
                <a:latin typeface="Courier New" pitchFamily="-96" charset="0"/>
              </a:endParaRPr>
            </a:p>
          </p:txBody>
        </p:sp>
        <p:grpSp>
          <p:nvGrpSpPr>
            <p:cNvPr id="13" name="Group 24">
              <a:extLst>
                <a:ext uri="{FF2B5EF4-FFF2-40B4-BE49-F238E27FC236}">
                  <a16:creationId xmlns:a16="http://schemas.microsoft.com/office/drawing/2014/main" id="{5FFF404C-941D-4EEC-9AE7-1E796A95F6F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4413" y="4006849"/>
              <a:ext cx="5435600" cy="879843"/>
              <a:chOff x="2412765" y="3429000"/>
              <a:chExt cx="5435835" cy="903654"/>
            </a:xfrm>
          </p:grpSpPr>
          <p:grpSp>
            <p:nvGrpSpPr>
              <p:cNvPr id="55" name="Group 25">
                <a:extLst>
                  <a:ext uri="{FF2B5EF4-FFF2-40B4-BE49-F238E27FC236}">
                    <a16:creationId xmlns:a16="http://schemas.microsoft.com/office/drawing/2014/main" id="{CB972A35-2CB2-49CD-9C37-25477770CAA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68" name="Rectangle 26">
                  <a:extLst>
                    <a:ext uri="{FF2B5EF4-FFF2-40B4-BE49-F238E27FC236}">
                      <a16:creationId xmlns:a16="http://schemas.microsoft.com/office/drawing/2014/main" id="{DBC4729A-E9AC-49D0-9E61-B3588341E4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69" name="Rectangle 27">
                  <a:extLst>
                    <a:ext uri="{FF2B5EF4-FFF2-40B4-BE49-F238E27FC236}">
                      <a16:creationId xmlns:a16="http://schemas.microsoft.com/office/drawing/2014/main" id="{EF0B8D1B-5BA5-42A5-9682-A587E2B597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5</a:t>
                  </a:r>
                </a:p>
              </p:txBody>
            </p:sp>
            <p:sp>
              <p:nvSpPr>
                <p:cNvPr id="70" name="Rectangle 28">
                  <a:extLst>
                    <a:ext uri="{FF2B5EF4-FFF2-40B4-BE49-F238E27FC236}">
                      <a16:creationId xmlns:a16="http://schemas.microsoft.com/office/drawing/2014/main" id="{7F3CB13D-00BC-4E1E-AC1A-D1F4847301D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71" name="Rectangle 29">
                  <a:extLst>
                    <a:ext uri="{FF2B5EF4-FFF2-40B4-BE49-F238E27FC236}">
                      <a16:creationId xmlns:a16="http://schemas.microsoft.com/office/drawing/2014/main" id="{5657A429-78FA-4024-B831-B3387F3ECC4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72" name="Rectangle 30">
                  <a:extLst>
                    <a:ext uri="{FF2B5EF4-FFF2-40B4-BE49-F238E27FC236}">
                      <a16:creationId xmlns:a16="http://schemas.microsoft.com/office/drawing/2014/main" id="{74751461-7558-46BA-B0C3-8023ED6F379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3</a:t>
                  </a:r>
                </a:p>
              </p:txBody>
            </p:sp>
          </p:grpSp>
          <p:sp>
            <p:nvSpPr>
              <p:cNvPr id="56" name="Text Box 32">
                <a:extLst>
                  <a:ext uri="{FF2B5EF4-FFF2-40B4-BE49-F238E27FC236}">
                    <a16:creationId xmlns:a16="http://schemas.microsoft.com/office/drawing/2014/main" id="{23B81282-7F7E-4E0D-AFA4-B83CC7018DA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2765" y="3810527"/>
                <a:ext cx="668366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16</a:t>
                </a:r>
              </a:p>
            </p:txBody>
          </p:sp>
          <p:sp>
            <p:nvSpPr>
              <p:cNvPr id="57" name="Text Box 33">
                <a:extLst>
                  <a:ext uri="{FF2B5EF4-FFF2-40B4-BE49-F238E27FC236}">
                    <a16:creationId xmlns:a16="http://schemas.microsoft.com/office/drawing/2014/main" id="{CC87AEB4-67BB-46B9-BCD3-16635E2977C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82735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20</a:t>
                </a:r>
              </a:p>
            </p:txBody>
          </p:sp>
          <p:sp>
            <p:nvSpPr>
              <p:cNvPr id="58" name="Line 34">
                <a:extLst>
                  <a:ext uri="{FF2B5EF4-FFF2-40B4-BE49-F238E27FC236}">
                    <a16:creationId xmlns:a16="http://schemas.microsoft.com/office/drawing/2014/main" id="{2213B1C7-4A1B-4FA3-8381-A41B678514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59" name="Line 35">
                <a:extLst>
                  <a:ext uri="{FF2B5EF4-FFF2-40B4-BE49-F238E27FC236}">
                    <a16:creationId xmlns:a16="http://schemas.microsoft.com/office/drawing/2014/main" id="{E85FB8CB-9610-4D33-BE6A-ED0D8EB440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60" name="Text Box 36">
                <a:extLst>
                  <a:ext uri="{FF2B5EF4-FFF2-40B4-BE49-F238E27FC236}">
                    <a16:creationId xmlns:a16="http://schemas.microsoft.com/office/drawing/2014/main" id="{C85F3C42-E79D-4A1D-A66B-BCDDF1F3D4D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7176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24</a:t>
                </a:r>
              </a:p>
            </p:txBody>
          </p:sp>
          <p:sp>
            <p:nvSpPr>
              <p:cNvPr id="61" name="Line 37">
                <a:extLst>
                  <a:ext uri="{FF2B5EF4-FFF2-40B4-BE49-F238E27FC236}">
                    <a16:creationId xmlns:a16="http://schemas.microsoft.com/office/drawing/2014/main" id="{9D693DD2-20E1-4B56-9B6B-790BF516AB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62" name="Text Box 38">
                <a:extLst>
                  <a:ext uri="{FF2B5EF4-FFF2-40B4-BE49-F238E27FC236}">
                    <a16:creationId xmlns:a16="http://schemas.microsoft.com/office/drawing/2014/main" id="{5434B3AE-1AF5-4420-8BC1-1A078411191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29079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28</a:t>
                </a:r>
              </a:p>
            </p:txBody>
          </p:sp>
          <p:sp>
            <p:nvSpPr>
              <p:cNvPr id="63" name="Line 39">
                <a:extLst>
                  <a:ext uri="{FF2B5EF4-FFF2-40B4-BE49-F238E27FC236}">
                    <a16:creationId xmlns:a16="http://schemas.microsoft.com/office/drawing/2014/main" id="{DDFB8FF4-68A2-41B7-B849-F76F211D6C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64" name="Text Box 40">
                <a:extLst>
                  <a:ext uri="{FF2B5EF4-FFF2-40B4-BE49-F238E27FC236}">
                    <a16:creationId xmlns:a16="http://schemas.microsoft.com/office/drawing/2014/main" id="{AB789E1C-2F5E-430F-857D-61CF93CEEA8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43517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32</a:t>
                </a:r>
              </a:p>
            </p:txBody>
          </p:sp>
          <p:sp>
            <p:nvSpPr>
              <p:cNvPr id="65" name="Line 41">
                <a:extLst>
                  <a:ext uri="{FF2B5EF4-FFF2-40B4-BE49-F238E27FC236}">
                    <a16:creationId xmlns:a16="http://schemas.microsoft.com/office/drawing/2014/main" id="{0D26BEB4-3C3A-40D0-8E9C-0146F6C9C6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66" name="Text Box 42">
                <a:extLst>
                  <a:ext uri="{FF2B5EF4-FFF2-40B4-BE49-F238E27FC236}">
                    <a16:creationId xmlns:a16="http://schemas.microsoft.com/office/drawing/2014/main" id="{B6C91032-0B50-4EEE-8C83-D6780AA7DC1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57958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36</a:t>
                </a:r>
              </a:p>
            </p:txBody>
          </p:sp>
          <p:sp>
            <p:nvSpPr>
              <p:cNvPr id="67" name="Line 43">
                <a:extLst>
                  <a:ext uri="{FF2B5EF4-FFF2-40B4-BE49-F238E27FC236}">
                    <a16:creationId xmlns:a16="http://schemas.microsoft.com/office/drawing/2014/main" id="{68ABB2D5-FAF0-4AE9-B8B2-E6161A0439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</p:grpSp>
        <p:grpSp>
          <p:nvGrpSpPr>
            <p:cNvPr id="14" name="Group 24">
              <a:extLst>
                <a:ext uri="{FF2B5EF4-FFF2-40B4-BE49-F238E27FC236}">
                  <a16:creationId xmlns:a16="http://schemas.microsoft.com/office/drawing/2014/main" id="{1FD9BB63-D711-4523-9C9D-C555C20371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6000" y="4808534"/>
              <a:ext cx="5435600" cy="879841"/>
              <a:chOff x="2412765" y="3429000"/>
              <a:chExt cx="5435835" cy="903654"/>
            </a:xfrm>
          </p:grpSpPr>
          <p:grpSp>
            <p:nvGrpSpPr>
              <p:cNvPr id="37" name="Group 25">
                <a:extLst>
                  <a:ext uri="{FF2B5EF4-FFF2-40B4-BE49-F238E27FC236}">
                    <a16:creationId xmlns:a16="http://schemas.microsoft.com/office/drawing/2014/main" id="{D2F07928-2204-45B4-86CA-2C5E3079C09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50" name="Rectangle 26">
                  <a:extLst>
                    <a:ext uri="{FF2B5EF4-FFF2-40B4-BE49-F238E27FC236}">
                      <a16:creationId xmlns:a16="http://schemas.microsoft.com/office/drawing/2014/main" id="{032178A0-5C67-4480-BFCC-07FA2F4006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0</a:t>
                  </a:r>
                </a:p>
              </p:txBody>
            </p:sp>
            <p:sp>
              <p:nvSpPr>
                <p:cNvPr id="51" name="Rectangle 27">
                  <a:extLst>
                    <a:ext uri="{FF2B5EF4-FFF2-40B4-BE49-F238E27FC236}">
                      <a16:creationId xmlns:a16="http://schemas.microsoft.com/office/drawing/2014/main" id="{CB497521-9033-46D0-BE61-0CA16EE8502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52" name="Rectangle 28">
                  <a:extLst>
                    <a:ext uri="{FF2B5EF4-FFF2-40B4-BE49-F238E27FC236}">
                      <a16:creationId xmlns:a16="http://schemas.microsoft.com/office/drawing/2014/main" id="{AFD4938A-DD46-410A-B5FE-8309582AA5D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53" name="Rectangle 29">
                  <a:extLst>
                    <a:ext uri="{FF2B5EF4-FFF2-40B4-BE49-F238E27FC236}">
                      <a16:creationId xmlns:a16="http://schemas.microsoft.com/office/drawing/2014/main" id="{C55EF1F3-FF62-4078-8A92-5E3462489B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3</a:t>
                  </a:r>
                </a:p>
              </p:txBody>
            </p:sp>
            <p:sp>
              <p:nvSpPr>
                <p:cNvPr id="54" name="Rectangle 30">
                  <a:extLst>
                    <a:ext uri="{FF2B5EF4-FFF2-40B4-BE49-F238E27FC236}">
                      <a16:creationId xmlns:a16="http://schemas.microsoft.com/office/drawing/2014/main" id="{6A941EA4-9690-43E2-AC77-80C4FF4350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9</a:t>
                  </a:r>
                </a:p>
              </p:txBody>
            </p:sp>
          </p:grpSp>
          <p:sp>
            <p:nvSpPr>
              <p:cNvPr id="38" name="Text Box 32">
                <a:extLst>
                  <a:ext uri="{FF2B5EF4-FFF2-40B4-BE49-F238E27FC236}">
                    <a16:creationId xmlns:a16="http://schemas.microsoft.com/office/drawing/2014/main" id="{4D20E2E6-ADF6-4D14-8026-50CA43A5FB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2765" y="3810528"/>
                <a:ext cx="668366" cy="50908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56</a:t>
                </a:r>
              </a:p>
            </p:txBody>
          </p:sp>
          <p:sp>
            <p:nvSpPr>
              <p:cNvPr id="39" name="Text Box 33">
                <a:extLst>
                  <a:ext uri="{FF2B5EF4-FFF2-40B4-BE49-F238E27FC236}">
                    <a16:creationId xmlns:a16="http://schemas.microsoft.com/office/drawing/2014/main" id="{B40CD927-9B4B-43D2-B17B-E070FB71B87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82735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60</a:t>
                </a:r>
              </a:p>
            </p:txBody>
          </p:sp>
          <p:sp>
            <p:nvSpPr>
              <p:cNvPr id="40" name="Line 34">
                <a:extLst>
                  <a:ext uri="{FF2B5EF4-FFF2-40B4-BE49-F238E27FC236}">
                    <a16:creationId xmlns:a16="http://schemas.microsoft.com/office/drawing/2014/main" id="{FDA73DE8-D0A8-4260-B9F6-058580DFE4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1" name="Line 35">
                <a:extLst>
                  <a:ext uri="{FF2B5EF4-FFF2-40B4-BE49-F238E27FC236}">
                    <a16:creationId xmlns:a16="http://schemas.microsoft.com/office/drawing/2014/main" id="{D45794C9-A454-4717-B43C-D7D4C0E199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2" name="Text Box 36">
                <a:extLst>
                  <a:ext uri="{FF2B5EF4-FFF2-40B4-BE49-F238E27FC236}">
                    <a16:creationId xmlns:a16="http://schemas.microsoft.com/office/drawing/2014/main" id="{868616AA-18E9-44E9-BEE7-F3263C41686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7176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64</a:t>
                </a:r>
              </a:p>
            </p:txBody>
          </p:sp>
          <p:sp>
            <p:nvSpPr>
              <p:cNvPr id="43" name="Line 37">
                <a:extLst>
                  <a:ext uri="{FF2B5EF4-FFF2-40B4-BE49-F238E27FC236}">
                    <a16:creationId xmlns:a16="http://schemas.microsoft.com/office/drawing/2014/main" id="{043B1854-7314-4C49-8FBB-B655BC93E4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4" name="Text Box 38">
                <a:extLst>
                  <a:ext uri="{FF2B5EF4-FFF2-40B4-BE49-F238E27FC236}">
                    <a16:creationId xmlns:a16="http://schemas.microsoft.com/office/drawing/2014/main" id="{88528A48-7309-4F86-8F20-A8A73184D4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29079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68</a:t>
                </a:r>
              </a:p>
            </p:txBody>
          </p:sp>
          <p:sp>
            <p:nvSpPr>
              <p:cNvPr id="45" name="Line 39">
                <a:extLst>
                  <a:ext uri="{FF2B5EF4-FFF2-40B4-BE49-F238E27FC236}">
                    <a16:creationId xmlns:a16="http://schemas.microsoft.com/office/drawing/2014/main" id="{69FEE2CD-5892-4A74-8CB7-CC4623C669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6" name="Text Box 40">
                <a:extLst>
                  <a:ext uri="{FF2B5EF4-FFF2-40B4-BE49-F238E27FC236}">
                    <a16:creationId xmlns:a16="http://schemas.microsoft.com/office/drawing/2014/main" id="{532381AF-A531-4468-993E-617580E198D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43517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72</a:t>
                </a:r>
              </a:p>
            </p:txBody>
          </p:sp>
          <p:sp>
            <p:nvSpPr>
              <p:cNvPr id="47" name="Line 41">
                <a:extLst>
                  <a:ext uri="{FF2B5EF4-FFF2-40B4-BE49-F238E27FC236}">
                    <a16:creationId xmlns:a16="http://schemas.microsoft.com/office/drawing/2014/main" id="{94BF1311-831F-49E5-A39C-7CF2F662C3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8" name="Text Box 42">
                <a:extLst>
                  <a:ext uri="{FF2B5EF4-FFF2-40B4-BE49-F238E27FC236}">
                    <a16:creationId xmlns:a16="http://schemas.microsoft.com/office/drawing/2014/main" id="{6671ADBA-03AA-4A1F-97B8-F7EB4011013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57958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76</a:t>
                </a:r>
              </a:p>
            </p:txBody>
          </p:sp>
          <p:sp>
            <p:nvSpPr>
              <p:cNvPr id="49" name="Line 43">
                <a:extLst>
                  <a:ext uri="{FF2B5EF4-FFF2-40B4-BE49-F238E27FC236}">
                    <a16:creationId xmlns:a16="http://schemas.microsoft.com/office/drawing/2014/main" id="{25F6782A-4A42-497F-B837-9A3E0A53D4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</p:grpSp>
        <p:grpSp>
          <p:nvGrpSpPr>
            <p:cNvPr id="15" name="Group 24">
              <a:extLst>
                <a:ext uri="{FF2B5EF4-FFF2-40B4-BE49-F238E27FC236}">
                  <a16:creationId xmlns:a16="http://schemas.microsoft.com/office/drawing/2014/main" id="{6342D9C1-61D4-458C-A8FF-D79F08A70A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4413" y="5646734"/>
              <a:ext cx="5435600" cy="879841"/>
              <a:chOff x="2412765" y="3429000"/>
              <a:chExt cx="5435835" cy="903654"/>
            </a:xfrm>
          </p:grpSpPr>
          <p:grpSp>
            <p:nvGrpSpPr>
              <p:cNvPr id="19" name="Group 25">
                <a:extLst>
                  <a:ext uri="{FF2B5EF4-FFF2-40B4-BE49-F238E27FC236}">
                    <a16:creationId xmlns:a16="http://schemas.microsoft.com/office/drawing/2014/main" id="{BBE6737D-C1AE-4A4F-A3E5-2DA953D4FDA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32" name="Rectangle 26">
                  <a:extLst>
                    <a:ext uri="{FF2B5EF4-FFF2-40B4-BE49-F238E27FC236}">
                      <a16:creationId xmlns:a16="http://schemas.microsoft.com/office/drawing/2014/main" id="{77C6BA05-FC59-4E5B-8B9F-24D00294234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9</a:t>
                  </a:r>
                </a:p>
              </p:txBody>
            </p:sp>
            <p:sp>
              <p:nvSpPr>
                <p:cNvPr id="33" name="Rectangle 27">
                  <a:extLst>
                    <a:ext uri="{FF2B5EF4-FFF2-40B4-BE49-F238E27FC236}">
                      <a16:creationId xmlns:a16="http://schemas.microsoft.com/office/drawing/2014/main" id="{25E946E8-77C0-4AC1-BBA4-27BD7057BE3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4</a:t>
                  </a:r>
                </a:p>
              </p:txBody>
            </p:sp>
            <p:sp>
              <p:nvSpPr>
                <p:cNvPr id="34" name="Rectangle 28">
                  <a:extLst>
                    <a:ext uri="{FF2B5EF4-FFF2-40B4-BE49-F238E27FC236}">
                      <a16:creationId xmlns:a16="http://schemas.microsoft.com/office/drawing/2014/main" id="{11746845-3C44-4B82-AF0D-761F5B7EF1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7</a:t>
                  </a:r>
                </a:p>
              </p:txBody>
            </p:sp>
            <p:sp>
              <p:nvSpPr>
                <p:cNvPr id="35" name="Rectangle 29">
                  <a:extLst>
                    <a:ext uri="{FF2B5EF4-FFF2-40B4-BE49-F238E27FC236}">
                      <a16:creationId xmlns:a16="http://schemas.microsoft.com/office/drawing/2014/main" id="{3160968C-5B9D-4F33-9635-0C07E50A1D2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4A29270F-DADA-42AE-970A-6D1E8A30F4E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0</a:t>
                  </a:r>
                </a:p>
              </p:txBody>
            </p:sp>
          </p:grpSp>
          <p:sp>
            <p:nvSpPr>
              <p:cNvPr id="20" name="Text Box 32">
                <a:extLst>
                  <a:ext uri="{FF2B5EF4-FFF2-40B4-BE49-F238E27FC236}">
                    <a16:creationId xmlns:a16="http://schemas.microsoft.com/office/drawing/2014/main" id="{F9FF8976-B8A1-4E26-9C72-94357C5DD8A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2765" y="3810528"/>
                <a:ext cx="668366" cy="50908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90</a:t>
                </a:r>
              </a:p>
            </p:txBody>
          </p:sp>
          <p:sp>
            <p:nvSpPr>
              <p:cNvPr id="21" name="Text Box 33">
                <a:extLst>
                  <a:ext uri="{FF2B5EF4-FFF2-40B4-BE49-F238E27FC236}">
                    <a16:creationId xmlns:a16="http://schemas.microsoft.com/office/drawing/2014/main" id="{E4228125-AF5E-4C97-8F8C-CE643DD1FBD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82735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94</a:t>
                </a:r>
              </a:p>
            </p:txBody>
          </p:sp>
          <p:sp>
            <p:nvSpPr>
              <p:cNvPr id="22" name="Line 34">
                <a:extLst>
                  <a:ext uri="{FF2B5EF4-FFF2-40B4-BE49-F238E27FC236}">
                    <a16:creationId xmlns:a16="http://schemas.microsoft.com/office/drawing/2014/main" id="{2E9C1F17-A843-4249-9345-2A26C43205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3" name="Line 35">
                <a:extLst>
                  <a:ext uri="{FF2B5EF4-FFF2-40B4-BE49-F238E27FC236}">
                    <a16:creationId xmlns:a16="http://schemas.microsoft.com/office/drawing/2014/main" id="{48DA41FF-D530-49A0-9F72-48B6F350C3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4" name="Text Box 36">
                <a:extLst>
                  <a:ext uri="{FF2B5EF4-FFF2-40B4-BE49-F238E27FC236}">
                    <a16:creationId xmlns:a16="http://schemas.microsoft.com/office/drawing/2014/main" id="{DC0B56C5-2D07-4AEE-B994-9947457D060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7176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98</a:t>
                </a:r>
              </a:p>
            </p:txBody>
          </p:sp>
          <p:sp>
            <p:nvSpPr>
              <p:cNvPr id="25" name="Line 37">
                <a:extLst>
                  <a:ext uri="{FF2B5EF4-FFF2-40B4-BE49-F238E27FC236}">
                    <a16:creationId xmlns:a16="http://schemas.microsoft.com/office/drawing/2014/main" id="{D0FDF6C8-DD31-4D43-8FCE-9D81ECF299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6" name="Text Box 38">
                <a:extLst>
                  <a:ext uri="{FF2B5EF4-FFF2-40B4-BE49-F238E27FC236}">
                    <a16:creationId xmlns:a16="http://schemas.microsoft.com/office/drawing/2014/main" id="{A949B917-38CD-4F7C-98DA-9E9B66B919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29079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102</a:t>
                </a:r>
              </a:p>
            </p:txBody>
          </p:sp>
          <p:sp>
            <p:nvSpPr>
              <p:cNvPr id="27" name="Line 39">
                <a:extLst>
                  <a:ext uri="{FF2B5EF4-FFF2-40B4-BE49-F238E27FC236}">
                    <a16:creationId xmlns:a16="http://schemas.microsoft.com/office/drawing/2014/main" id="{B2666DCA-97DA-48F3-B7B2-D2B9FA6BB2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8" name="Text Box 40">
                <a:extLst>
                  <a:ext uri="{FF2B5EF4-FFF2-40B4-BE49-F238E27FC236}">
                    <a16:creationId xmlns:a16="http://schemas.microsoft.com/office/drawing/2014/main" id="{7DAE2F4F-DE36-45ED-93DA-E7D4C2994D9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43517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106</a:t>
                </a:r>
              </a:p>
            </p:txBody>
          </p:sp>
          <p:sp>
            <p:nvSpPr>
              <p:cNvPr id="29" name="Line 41">
                <a:extLst>
                  <a:ext uri="{FF2B5EF4-FFF2-40B4-BE49-F238E27FC236}">
                    <a16:creationId xmlns:a16="http://schemas.microsoft.com/office/drawing/2014/main" id="{2D568B0A-F802-4C1B-8595-787E92DF35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30" name="Text Box 42">
                <a:extLst>
                  <a:ext uri="{FF2B5EF4-FFF2-40B4-BE49-F238E27FC236}">
                    <a16:creationId xmlns:a16="http://schemas.microsoft.com/office/drawing/2014/main" id="{B092A664-7AA9-46FD-8E0D-AF16D30D635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57958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110</a:t>
                </a:r>
              </a:p>
            </p:txBody>
          </p:sp>
          <p:sp>
            <p:nvSpPr>
              <p:cNvPr id="31" name="Line 43">
                <a:extLst>
                  <a:ext uri="{FF2B5EF4-FFF2-40B4-BE49-F238E27FC236}">
                    <a16:creationId xmlns:a16="http://schemas.microsoft.com/office/drawing/2014/main" id="{51B7554D-6C2B-4E02-9FC9-A3CD81945B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</p:grpSp>
        <p:sp>
          <p:nvSpPr>
            <p:cNvPr id="16" name="Freeform 85">
              <a:extLst>
                <a:ext uri="{FF2B5EF4-FFF2-40B4-BE49-F238E27FC236}">
                  <a16:creationId xmlns:a16="http://schemas.microsoft.com/office/drawing/2014/main" id="{1DDE84FF-F050-410C-80C4-5E568C5FF8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2638" y="4159250"/>
              <a:ext cx="1693862" cy="1022350"/>
            </a:xfrm>
            <a:custGeom>
              <a:avLst/>
              <a:gdLst>
                <a:gd name="T0" fmla="*/ 0 w 1694329"/>
                <a:gd name="T1" fmla="*/ 1021976 h 1021976"/>
                <a:gd name="T2" fmla="*/ 654423 w 1694329"/>
                <a:gd name="T3" fmla="*/ 340658 h 1021976"/>
                <a:gd name="T4" fmla="*/ 1694329 w 1694329"/>
                <a:gd name="T5" fmla="*/ 0 h 1021976"/>
                <a:gd name="T6" fmla="*/ 0 60000 65536"/>
                <a:gd name="T7" fmla="*/ 0 60000 65536"/>
                <a:gd name="T8" fmla="*/ 0 60000 65536"/>
                <a:gd name="T9" fmla="*/ 0 w 1694329"/>
                <a:gd name="T10" fmla="*/ 0 h 1021976"/>
                <a:gd name="T11" fmla="*/ 1694329 w 1694329"/>
                <a:gd name="T12" fmla="*/ 1021976 h 10219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94329" h="1021976">
                  <a:moveTo>
                    <a:pt x="0" y="1021976"/>
                  </a:moveTo>
                  <a:cubicBezTo>
                    <a:pt x="186017" y="766481"/>
                    <a:pt x="372035" y="510987"/>
                    <a:pt x="654423" y="340658"/>
                  </a:cubicBezTo>
                  <a:cubicBezTo>
                    <a:pt x="936811" y="170329"/>
                    <a:pt x="1315570" y="85164"/>
                    <a:pt x="1694329" y="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800"/>
            </a:p>
          </p:txBody>
        </p:sp>
        <p:sp>
          <p:nvSpPr>
            <p:cNvPr id="17" name="Freeform 86">
              <a:extLst>
                <a:ext uri="{FF2B5EF4-FFF2-40B4-BE49-F238E27FC236}">
                  <a16:creationId xmlns:a16="http://schemas.microsoft.com/office/drawing/2014/main" id="{68D0FC64-1415-488B-BD67-3483B3A515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0100" y="4787900"/>
              <a:ext cx="1703388" cy="330200"/>
            </a:xfrm>
            <a:custGeom>
              <a:avLst/>
              <a:gdLst>
                <a:gd name="T0" fmla="*/ 0 w 1703294"/>
                <a:gd name="T1" fmla="*/ 0 h 331694"/>
                <a:gd name="T2" fmla="*/ 905435 w 1703294"/>
                <a:gd name="T3" fmla="*/ 304800 h 331694"/>
                <a:gd name="T4" fmla="*/ 1703294 w 1703294"/>
                <a:gd name="T5" fmla="*/ 161365 h 331694"/>
                <a:gd name="T6" fmla="*/ 0 60000 65536"/>
                <a:gd name="T7" fmla="*/ 0 60000 65536"/>
                <a:gd name="T8" fmla="*/ 0 60000 65536"/>
                <a:gd name="T9" fmla="*/ 0 w 1703294"/>
                <a:gd name="T10" fmla="*/ 0 h 331694"/>
                <a:gd name="T11" fmla="*/ 1703294 w 1703294"/>
                <a:gd name="T12" fmla="*/ 331694 h 33169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03294" h="331694">
                  <a:moveTo>
                    <a:pt x="0" y="0"/>
                  </a:moveTo>
                  <a:cubicBezTo>
                    <a:pt x="310776" y="138953"/>
                    <a:pt x="621553" y="277906"/>
                    <a:pt x="905435" y="304800"/>
                  </a:cubicBezTo>
                  <a:cubicBezTo>
                    <a:pt x="1189317" y="331694"/>
                    <a:pt x="1446305" y="246529"/>
                    <a:pt x="1703294" y="16136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800"/>
            </a:p>
          </p:txBody>
        </p:sp>
        <p:sp>
          <p:nvSpPr>
            <p:cNvPr id="18" name="Freeform 87">
              <a:extLst>
                <a:ext uri="{FF2B5EF4-FFF2-40B4-BE49-F238E27FC236}">
                  <a16:creationId xmlns:a16="http://schemas.microsoft.com/office/drawing/2014/main" id="{3289C2C0-F2D9-406C-BA75-699F753A56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2638" y="5557838"/>
              <a:ext cx="1739900" cy="385762"/>
            </a:xfrm>
            <a:custGeom>
              <a:avLst/>
              <a:gdLst>
                <a:gd name="T0" fmla="*/ 0 w 1739153"/>
                <a:gd name="T1" fmla="*/ 0 h 385482"/>
                <a:gd name="T2" fmla="*/ 699247 w 1739153"/>
                <a:gd name="T3" fmla="*/ 349623 h 385482"/>
                <a:gd name="T4" fmla="*/ 1739153 w 1739153"/>
                <a:gd name="T5" fmla="*/ 215153 h 385482"/>
                <a:gd name="T6" fmla="*/ 0 60000 65536"/>
                <a:gd name="T7" fmla="*/ 0 60000 65536"/>
                <a:gd name="T8" fmla="*/ 0 60000 65536"/>
                <a:gd name="T9" fmla="*/ 0 w 1739153"/>
                <a:gd name="T10" fmla="*/ 0 h 385482"/>
                <a:gd name="T11" fmla="*/ 1739153 w 1739153"/>
                <a:gd name="T12" fmla="*/ 385482 h 3854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39153" h="385482">
                  <a:moveTo>
                    <a:pt x="0" y="0"/>
                  </a:moveTo>
                  <a:cubicBezTo>
                    <a:pt x="204694" y="156882"/>
                    <a:pt x="409388" y="313764"/>
                    <a:pt x="699247" y="349623"/>
                  </a:cubicBezTo>
                  <a:cubicBezTo>
                    <a:pt x="989106" y="385482"/>
                    <a:pt x="1364129" y="300317"/>
                    <a:pt x="1739153" y="21515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800"/>
            </a:p>
          </p:txBody>
        </p:sp>
      </p:grpSp>
      <p:sp>
        <p:nvSpPr>
          <p:cNvPr id="88" name="Rectangle 16">
            <a:extLst>
              <a:ext uri="{FF2B5EF4-FFF2-40B4-BE49-F238E27FC236}">
                <a16:creationId xmlns:a16="http://schemas.microsoft.com/office/drawing/2014/main" id="{C2CFD550-84DA-4C9D-B08D-DAFCB6F006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999" y="2434753"/>
            <a:ext cx="418255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buFont typeface="Wingdings" pitchFamily="-96" charset="2"/>
              <a:buNone/>
            </a:pPr>
            <a:r>
              <a:rPr lang="en-US" b="1" dirty="0">
                <a:latin typeface="Courier New" pitchFamily="-96" charset="0"/>
              </a:rPr>
              <a:t>Mem[</a:t>
            </a:r>
            <a:r>
              <a:rPr lang="en-US" b="1" dirty="0" err="1">
                <a:latin typeface="Courier New" pitchFamily="-96" charset="0"/>
              </a:rPr>
              <a:t>ord</a:t>
            </a:r>
            <a:r>
              <a:rPr lang="en-US" b="1" dirty="0">
                <a:latin typeface="Courier New" pitchFamily="-96" charset="0"/>
              </a:rPr>
              <a:t>+(20*index)+(4*digit)]</a:t>
            </a:r>
          </a:p>
        </p:txBody>
      </p:sp>
      <p:sp>
        <p:nvSpPr>
          <p:cNvPr id="89" name="Rectangle 17">
            <a:extLst>
              <a:ext uri="{FF2B5EF4-FFF2-40B4-BE49-F238E27FC236}">
                <a16:creationId xmlns:a16="http://schemas.microsoft.com/office/drawing/2014/main" id="{B3DE7D0D-6CF9-48B9-A8E8-3CFD59576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9543" y="2434753"/>
            <a:ext cx="57965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b="1" dirty="0">
                <a:latin typeface="Courier New" pitchFamily="-96" charset="0"/>
              </a:rPr>
              <a:t>Mem[Mem[stooges+(8*index)]+(4*digit)]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926059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D361B56-9AF9-06FB-DD83-03B707CED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92542E2-687A-A165-2F8E-4727BEF61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That was a lot of math</a:t>
            </a:r>
          </a:p>
          <a:p>
            <a:r>
              <a:rPr lang="en-US" dirty="0"/>
              <a:t>And there’s more math to come</a:t>
            </a:r>
          </a:p>
          <a:p>
            <a:endParaRPr lang="en-US" dirty="0"/>
          </a:p>
          <a:p>
            <a:r>
              <a:rPr lang="en-US" dirty="0"/>
              <a:t>So let’s take a mental break to reset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 help, I have provided you with a distraction: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B5E67-1D58-4E79-5E0B-552E83732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0336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6D12D-616C-E07B-3DE5-F5AAA15FC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6" y="228600"/>
            <a:ext cx="4327012" cy="685800"/>
          </a:xfrm>
        </p:spPr>
        <p:txBody>
          <a:bodyPr/>
          <a:lstStyle/>
          <a:p>
            <a:r>
              <a:rPr lang="en-US" dirty="0"/>
              <a:t>It’s a baby hippo!</a:t>
            </a:r>
          </a:p>
        </p:txBody>
      </p:sp>
      <p:pic>
        <p:nvPicPr>
          <p:cNvPr id="6" name="Content Placeholder 5" descr="A picture containing stuffed, swimming&#10;&#10;Description automatically generated">
            <a:extLst>
              <a:ext uri="{FF2B5EF4-FFF2-40B4-BE49-F238E27FC236}">
                <a16:creationId xmlns:a16="http://schemas.microsoft.com/office/drawing/2014/main" id="{10DCD8C0-FCE5-06E0-2E87-EDB6F43FF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917" y="238978"/>
            <a:ext cx="3438083" cy="611737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1E90B-5DEE-90FA-674F-7FB6577D5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425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5" y="685800"/>
            <a:ext cx="10972798" cy="54864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/>
              <a:t>Pointers</a:t>
            </a:r>
          </a:p>
          <a:p>
            <a:pPr lvl="1"/>
            <a:endParaRPr lang="en-US" dirty="0"/>
          </a:p>
          <a:p>
            <a:r>
              <a:rPr lang="en-US" dirty="0"/>
              <a:t>One-dimensional Arrays</a:t>
            </a:r>
          </a:p>
          <a:p>
            <a:r>
              <a:rPr lang="en-US" dirty="0"/>
              <a:t>Multi-dimensional Arrays</a:t>
            </a:r>
          </a:p>
          <a:p>
            <a:r>
              <a:rPr lang="en-US" dirty="0"/>
              <a:t>Multi-level Arrays</a:t>
            </a:r>
          </a:p>
          <a:p>
            <a:pPr lvl="1"/>
            <a:endParaRPr lang="en-US" dirty="0"/>
          </a:p>
          <a:p>
            <a:r>
              <a:rPr lang="en-US" b="1" dirty="0"/>
              <a:t>Struct Layout</a:t>
            </a:r>
          </a:p>
          <a:p>
            <a:r>
              <a:rPr lang="en-US" dirty="0"/>
              <a:t>Struct Padding and Alignment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4046696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representation in C</a:t>
            </a:r>
          </a:p>
        </p:txBody>
      </p:sp>
      <p:sp>
        <p:nvSpPr>
          <p:cNvPr id="323590" name="Rectangle 6"/>
          <p:cNvSpPr>
            <a:spLocks noGrp="1" noChangeArrowheads="1"/>
          </p:cNvSpPr>
          <p:nvPr>
            <p:ph idx="1"/>
          </p:nvPr>
        </p:nvSpPr>
        <p:spPr>
          <a:xfrm>
            <a:off x="607595" y="2617944"/>
            <a:ext cx="10972800" cy="355425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Structure represented as chunk of memory</a:t>
            </a:r>
          </a:p>
          <a:p>
            <a:pPr lvl="1"/>
            <a:r>
              <a:rPr lang="en-US" dirty="0">
                <a:cs typeface="Courier New"/>
              </a:rPr>
              <a:t>Big enough to hold all of the fields</a:t>
            </a:r>
          </a:p>
          <a:p>
            <a:r>
              <a:rPr lang="en-US" dirty="0">
                <a:cs typeface="Courier New"/>
              </a:rPr>
              <a:t>Fields ordered according to declaration order</a:t>
            </a:r>
          </a:p>
          <a:p>
            <a:pPr lvl="1"/>
            <a:r>
              <a:rPr lang="en-US" dirty="0">
                <a:cs typeface="Courier New"/>
              </a:rPr>
              <a:t>Even if another ordering could yield a more compact representation</a:t>
            </a:r>
          </a:p>
          <a:p>
            <a:pPr lvl="1"/>
            <a:r>
              <a:rPr lang="en-US" dirty="0">
                <a:cs typeface="Courier New"/>
              </a:rPr>
              <a:t>(We’ll see how that could happen in a bit)</a:t>
            </a:r>
          </a:p>
          <a:p>
            <a:r>
              <a:rPr lang="en-US" dirty="0">
                <a:cs typeface="Courier New"/>
              </a:rPr>
              <a:t>Compiler determines overall size + positions of fields</a:t>
            </a:r>
          </a:p>
          <a:p>
            <a:pPr lvl="1"/>
            <a:r>
              <a:rPr lang="en-US" dirty="0">
                <a:cs typeface="Courier New"/>
              </a:rPr>
              <a:t>Looking at memory, no way to tell it’s a struct (like arrays); just bytes</a:t>
            </a:r>
          </a:p>
          <a:p>
            <a:pPr lvl="1"/>
            <a:r>
              <a:rPr lang="en-US" dirty="0">
                <a:cs typeface="Courier New"/>
              </a:rPr>
              <a:t>It’s all in how the code treats that region of memory!</a:t>
            </a:r>
          </a:p>
        </p:txBody>
      </p:sp>
      <p:sp>
        <p:nvSpPr>
          <p:cNvPr id="21" name="Rectangle 11"/>
          <p:cNvSpPr>
            <a:spLocks noChangeArrowheads="1"/>
          </p:cNvSpPr>
          <p:nvPr/>
        </p:nvSpPr>
        <p:spPr bwMode="auto">
          <a:xfrm>
            <a:off x="5889354" y="1586793"/>
            <a:ext cx="1739478" cy="431800"/>
          </a:xfrm>
          <a:prstGeom prst="rect">
            <a:avLst/>
          </a:prstGeom>
          <a:solidFill>
            <a:srgbClr val="EFBFBF"/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/>
          <a:lstStyle/>
          <a:p>
            <a:pPr eaLnBrk="0" hangingPunct="0">
              <a:defRPr/>
            </a:pPr>
            <a:r>
              <a:rPr lang="en-US" sz="2000">
                <a:latin typeface="Courier New" pitchFamily="49" charset="0"/>
              </a:rPr>
              <a:t>a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745339" y="785088"/>
            <a:ext cx="3979019" cy="1611991"/>
            <a:chOff x="4283968" y="1024921"/>
            <a:chExt cx="3979019" cy="1611991"/>
          </a:xfrm>
        </p:grpSpPr>
        <p:sp>
          <p:nvSpPr>
            <p:cNvPr id="30" name="Line 16"/>
            <p:cNvSpPr>
              <a:spLocks noChangeShapeType="1"/>
            </p:cNvSpPr>
            <p:nvPr/>
          </p:nvSpPr>
          <p:spPr bwMode="auto">
            <a:xfrm>
              <a:off x="4436368" y="1405921"/>
              <a:ext cx="0" cy="3810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17"/>
            <p:cNvSpPr>
              <a:spLocks noChangeArrowheads="1"/>
            </p:cNvSpPr>
            <p:nvPr/>
          </p:nvSpPr>
          <p:spPr bwMode="auto">
            <a:xfrm>
              <a:off x="4283968" y="1024921"/>
              <a:ext cx="322524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r</a:t>
              </a:r>
            </a:p>
          </p:txBody>
        </p:sp>
        <p:sp>
          <p:nvSpPr>
            <p:cNvPr id="20" name="Rectangle 10"/>
            <p:cNvSpPr>
              <a:spLocks noChangeArrowheads="1"/>
            </p:cNvSpPr>
            <p:nvPr/>
          </p:nvSpPr>
          <p:spPr bwMode="auto">
            <a:xfrm>
              <a:off x="6161106" y="1826627"/>
              <a:ext cx="876300" cy="4318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dirty="0" err="1">
                  <a:latin typeface="Courier New" pitchFamily="-96" charset="0"/>
                </a:rPr>
                <a:t>i</a:t>
              </a:r>
              <a:endParaRPr lang="en-US" sz="2000" dirty="0">
                <a:latin typeface="Courier New" pitchFamily="-96" charset="0"/>
              </a:endParaRPr>
            </a:p>
          </p:txBody>
        </p:sp>
        <p:sp>
          <p:nvSpPr>
            <p:cNvPr id="23" name="Rectangle 12"/>
            <p:cNvSpPr>
              <a:spLocks noChangeArrowheads="1"/>
            </p:cNvSpPr>
            <p:nvPr/>
          </p:nvSpPr>
          <p:spPr bwMode="auto">
            <a:xfrm>
              <a:off x="7037406" y="1826627"/>
              <a:ext cx="869944" cy="431800"/>
            </a:xfrm>
            <a:prstGeom prst="rect">
              <a:avLst/>
            </a:prstGeom>
            <a:solidFill>
              <a:srgbClr val="D5F1C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dirty="0">
                  <a:latin typeface="Courier New" pitchFamily="-96" charset="0"/>
                </a:rPr>
                <a:t>next</a:t>
              </a:r>
            </a:p>
          </p:txBody>
        </p:sp>
        <p:sp>
          <p:nvSpPr>
            <p:cNvPr id="24" name="Rectangle 13"/>
            <p:cNvSpPr>
              <a:spLocks noChangeArrowheads="1"/>
            </p:cNvSpPr>
            <p:nvPr/>
          </p:nvSpPr>
          <p:spPr bwMode="auto">
            <a:xfrm>
              <a:off x="4355976" y="2242552"/>
              <a:ext cx="333375" cy="3937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0</a:t>
              </a:r>
            </a:p>
          </p:txBody>
        </p:sp>
        <p:sp>
          <p:nvSpPr>
            <p:cNvPr id="25" name="Rectangle 14"/>
            <p:cNvSpPr>
              <a:spLocks noChangeArrowheads="1"/>
            </p:cNvSpPr>
            <p:nvPr/>
          </p:nvSpPr>
          <p:spPr bwMode="auto">
            <a:xfrm>
              <a:off x="5886488" y="2239367"/>
              <a:ext cx="490568" cy="39754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16</a:t>
              </a:r>
            </a:p>
          </p:txBody>
        </p:sp>
        <p:sp>
          <p:nvSpPr>
            <p:cNvPr id="26" name="Rectangle 15"/>
            <p:cNvSpPr>
              <a:spLocks noChangeArrowheads="1"/>
            </p:cNvSpPr>
            <p:nvPr/>
          </p:nvSpPr>
          <p:spPr bwMode="auto">
            <a:xfrm>
              <a:off x="6794518" y="2225089"/>
              <a:ext cx="490568" cy="39754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24</a:t>
              </a:r>
            </a:p>
          </p:txBody>
        </p:sp>
        <p:sp>
          <p:nvSpPr>
            <p:cNvPr id="27" name="Rectangle 16"/>
            <p:cNvSpPr>
              <a:spLocks noChangeArrowheads="1"/>
            </p:cNvSpPr>
            <p:nvPr/>
          </p:nvSpPr>
          <p:spPr bwMode="auto">
            <a:xfrm>
              <a:off x="7772419" y="2225089"/>
              <a:ext cx="490568" cy="39754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32</a:t>
              </a:r>
            </a:p>
          </p:txBody>
        </p:sp>
      </p:grpSp>
      <p:sp>
        <p:nvSpPr>
          <p:cNvPr id="32" name="Rectangle 2"/>
          <p:cNvSpPr>
            <a:spLocks noChangeArrowheads="1"/>
          </p:cNvSpPr>
          <p:nvPr/>
        </p:nvSpPr>
        <p:spPr bwMode="auto">
          <a:xfrm>
            <a:off x="1645112" y="922316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B057F4-4BF4-42AF-82EA-BA06AD64F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3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access</a:t>
            </a:r>
          </a:p>
        </p:txBody>
      </p:sp>
      <p:sp>
        <p:nvSpPr>
          <p:cNvPr id="323590" name="Rectangle 6"/>
          <p:cNvSpPr>
            <a:spLocks noGrp="1" noChangeArrowheads="1"/>
          </p:cNvSpPr>
          <p:nvPr>
            <p:ph idx="1"/>
          </p:nvPr>
        </p:nvSpPr>
        <p:spPr>
          <a:xfrm>
            <a:off x="607595" y="2511950"/>
            <a:ext cx="10972800" cy="19920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Accessing Structure Member</a:t>
            </a:r>
          </a:p>
          <a:p>
            <a:pPr lvl="1"/>
            <a:r>
              <a:rPr lang="en-US" dirty="0"/>
              <a:t>Pointer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indicates first byte of structure</a:t>
            </a:r>
          </a:p>
          <a:p>
            <a:pPr lvl="1"/>
            <a:r>
              <a:rPr lang="en-US" dirty="0"/>
              <a:t>Access member with offsets</a:t>
            </a:r>
          </a:p>
          <a:p>
            <a:pPr lvl="1"/>
            <a:r>
              <a:rPr lang="en-US" dirty="0"/>
              <a:t>Offset of each structure member determined at compile time</a:t>
            </a:r>
          </a:p>
          <a:p>
            <a:pPr lvl="2"/>
            <a:r>
              <a:rPr lang="en-US" dirty="0"/>
              <a:t>Another use for Displacement in memory addressing!</a:t>
            </a:r>
          </a:p>
        </p:txBody>
      </p:sp>
      <p:sp>
        <p:nvSpPr>
          <p:cNvPr id="28" name="Line 14"/>
          <p:cNvSpPr>
            <a:spLocks noChangeShapeType="1"/>
          </p:cNvSpPr>
          <p:nvPr/>
        </p:nvSpPr>
        <p:spPr bwMode="auto">
          <a:xfrm>
            <a:off x="7701214" y="929680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Rectangle 15"/>
          <p:cNvSpPr>
            <a:spLocks noChangeArrowheads="1"/>
          </p:cNvSpPr>
          <p:nvPr/>
        </p:nvSpPr>
        <p:spPr bwMode="auto">
          <a:xfrm>
            <a:off x="7548815" y="548680"/>
            <a:ext cx="736099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r+16</a:t>
            </a:r>
          </a:p>
        </p:txBody>
      </p:sp>
      <p:sp>
        <p:nvSpPr>
          <p:cNvPr id="21" name="Rectangle 11"/>
          <p:cNvSpPr>
            <a:spLocks noChangeArrowheads="1"/>
          </p:cNvSpPr>
          <p:nvPr/>
        </p:nvSpPr>
        <p:spPr bwMode="auto">
          <a:xfrm>
            <a:off x="5951984" y="1350386"/>
            <a:ext cx="1739478" cy="431800"/>
          </a:xfrm>
          <a:prstGeom prst="rect">
            <a:avLst/>
          </a:prstGeom>
          <a:solidFill>
            <a:srgbClr val="F1C7C7"/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/>
          <a:lstStyle/>
          <a:p>
            <a:pPr eaLnBrk="0" hangingPunct="0">
              <a:defRPr/>
            </a:pPr>
            <a:r>
              <a:rPr lang="en-US" sz="2000">
                <a:latin typeface="Courier New" pitchFamily="49" charset="0"/>
              </a:rPr>
              <a:t>a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807969" y="548681"/>
            <a:ext cx="3979019" cy="1611991"/>
            <a:chOff x="4283968" y="1024921"/>
            <a:chExt cx="3979019" cy="1611991"/>
          </a:xfrm>
        </p:grpSpPr>
        <p:sp>
          <p:nvSpPr>
            <p:cNvPr id="30" name="Line 16"/>
            <p:cNvSpPr>
              <a:spLocks noChangeShapeType="1"/>
            </p:cNvSpPr>
            <p:nvPr/>
          </p:nvSpPr>
          <p:spPr bwMode="auto">
            <a:xfrm>
              <a:off x="4436368" y="1405921"/>
              <a:ext cx="0" cy="3810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17"/>
            <p:cNvSpPr>
              <a:spLocks noChangeArrowheads="1"/>
            </p:cNvSpPr>
            <p:nvPr/>
          </p:nvSpPr>
          <p:spPr bwMode="auto">
            <a:xfrm>
              <a:off x="4283968" y="1024921"/>
              <a:ext cx="322524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r</a:t>
              </a:r>
            </a:p>
          </p:txBody>
        </p:sp>
        <p:sp>
          <p:nvSpPr>
            <p:cNvPr id="20" name="Rectangle 10"/>
            <p:cNvSpPr>
              <a:spLocks noChangeArrowheads="1"/>
            </p:cNvSpPr>
            <p:nvPr/>
          </p:nvSpPr>
          <p:spPr bwMode="auto">
            <a:xfrm>
              <a:off x="6161106" y="1826627"/>
              <a:ext cx="876300" cy="4318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dirty="0" err="1">
                  <a:latin typeface="Courier New" pitchFamily="-96" charset="0"/>
                </a:rPr>
                <a:t>i</a:t>
              </a:r>
              <a:endParaRPr lang="en-US" sz="2000" dirty="0">
                <a:latin typeface="Courier New" pitchFamily="-96" charset="0"/>
              </a:endParaRPr>
            </a:p>
          </p:txBody>
        </p:sp>
        <p:sp>
          <p:nvSpPr>
            <p:cNvPr id="23" name="Rectangle 12"/>
            <p:cNvSpPr>
              <a:spLocks noChangeArrowheads="1"/>
            </p:cNvSpPr>
            <p:nvPr/>
          </p:nvSpPr>
          <p:spPr bwMode="auto">
            <a:xfrm>
              <a:off x="7037406" y="1826627"/>
              <a:ext cx="869944" cy="431800"/>
            </a:xfrm>
            <a:prstGeom prst="rect">
              <a:avLst/>
            </a:prstGeom>
            <a:solidFill>
              <a:srgbClr val="D5F1C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dirty="0">
                  <a:latin typeface="Courier New" pitchFamily="-96" charset="0"/>
                </a:rPr>
                <a:t>next</a:t>
              </a:r>
            </a:p>
          </p:txBody>
        </p:sp>
        <p:sp>
          <p:nvSpPr>
            <p:cNvPr id="24" name="Rectangle 13"/>
            <p:cNvSpPr>
              <a:spLocks noChangeArrowheads="1"/>
            </p:cNvSpPr>
            <p:nvPr/>
          </p:nvSpPr>
          <p:spPr bwMode="auto">
            <a:xfrm>
              <a:off x="4355976" y="2242552"/>
              <a:ext cx="333375" cy="3937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0</a:t>
              </a:r>
            </a:p>
          </p:txBody>
        </p:sp>
        <p:sp>
          <p:nvSpPr>
            <p:cNvPr id="25" name="Rectangle 14"/>
            <p:cNvSpPr>
              <a:spLocks noChangeArrowheads="1"/>
            </p:cNvSpPr>
            <p:nvPr/>
          </p:nvSpPr>
          <p:spPr bwMode="auto">
            <a:xfrm>
              <a:off x="5886488" y="2239367"/>
              <a:ext cx="490568" cy="39754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16</a:t>
              </a:r>
            </a:p>
          </p:txBody>
        </p:sp>
        <p:sp>
          <p:nvSpPr>
            <p:cNvPr id="26" name="Rectangle 15"/>
            <p:cNvSpPr>
              <a:spLocks noChangeArrowheads="1"/>
            </p:cNvSpPr>
            <p:nvPr/>
          </p:nvSpPr>
          <p:spPr bwMode="auto">
            <a:xfrm>
              <a:off x="6794518" y="2225089"/>
              <a:ext cx="490568" cy="39754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24</a:t>
              </a:r>
            </a:p>
          </p:txBody>
        </p:sp>
        <p:sp>
          <p:nvSpPr>
            <p:cNvPr id="27" name="Rectangle 16"/>
            <p:cNvSpPr>
              <a:spLocks noChangeArrowheads="1"/>
            </p:cNvSpPr>
            <p:nvPr/>
          </p:nvSpPr>
          <p:spPr bwMode="auto">
            <a:xfrm>
              <a:off x="7772419" y="2225089"/>
              <a:ext cx="490568" cy="39754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32</a:t>
              </a:r>
            </a:p>
          </p:txBody>
        </p:sp>
      </p:grpSp>
      <p:sp>
        <p:nvSpPr>
          <p:cNvPr id="19" name="Rectangle 2"/>
          <p:cNvSpPr>
            <a:spLocks noChangeArrowheads="1"/>
          </p:cNvSpPr>
          <p:nvPr/>
        </p:nvSpPr>
        <p:spPr bwMode="auto">
          <a:xfrm>
            <a:off x="2079626" y="820772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</a:t>
            </a:r>
          </a:p>
        </p:txBody>
      </p:sp>
      <p:sp>
        <p:nvSpPr>
          <p:cNvPr id="323588" name="Rectangle 4"/>
          <p:cNvSpPr>
            <a:spLocks noChangeArrowheads="1"/>
          </p:cNvSpPr>
          <p:nvPr/>
        </p:nvSpPr>
        <p:spPr bwMode="auto">
          <a:xfrm>
            <a:off x="1852990" y="4653136"/>
            <a:ext cx="4243010" cy="1197764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get_i</a:t>
            </a:r>
            <a:r>
              <a:rPr lang="en-US" dirty="0">
                <a:latin typeface="Courier New" pitchFamily="-96" charset="0"/>
              </a:rPr>
              <a:t>(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*r)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r-&gt;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323587" name="Rectangle 3"/>
          <p:cNvSpPr>
            <a:spLocks noChangeArrowheads="1"/>
          </p:cNvSpPr>
          <p:nvPr/>
        </p:nvSpPr>
        <p:spPr bwMode="auto">
          <a:xfrm>
            <a:off x="6234554" y="4653137"/>
            <a:ext cx="4181926" cy="92076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1033463" algn="l"/>
                <a:tab pos="3263900" algn="l"/>
              </a:tabLst>
              <a:defRPr/>
            </a:pPr>
            <a:r>
              <a:rPr lang="en-US" dirty="0">
                <a:latin typeface="Courier New" pitchFamily="49" charset="0"/>
              </a:rPr>
              <a:t>  # r in %</a:t>
            </a:r>
            <a:r>
              <a:rPr lang="en-US" dirty="0" err="1">
                <a:latin typeface="Courier New" pitchFamily="49" charset="0"/>
              </a:rPr>
              <a:t>rdi</a:t>
            </a:r>
            <a:r>
              <a:rPr lang="en-US" dirty="0">
                <a:latin typeface="Courier New" pitchFamily="49" charset="0"/>
              </a:rPr>
              <a:t> </a:t>
            </a:r>
          </a:p>
          <a:p>
            <a:pPr eaLnBrk="0" hangingPunct="0">
              <a:tabLst>
                <a:tab pos="114300" algn="l"/>
                <a:tab pos="1033463" algn="l"/>
                <a:tab pos="3263900" algn="l"/>
              </a:tabLst>
              <a:defRPr/>
            </a:pPr>
            <a:r>
              <a:rPr lang="en-US" dirty="0">
                <a:latin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</a:rPr>
              <a:t>movq</a:t>
            </a:r>
            <a:r>
              <a:rPr lang="en-US" dirty="0">
                <a:latin typeface="Courier New" pitchFamily="49" charset="0"/>
              </a:rPr>
              <a:t> 16(%</a:t>
            </a:r>
            <a:r>
              <a:rPr lang="en-US" dirty="0" err="1">
                <a:latin typeface="Courier New" pitchFamily="49" charset="0"/>
              </a:rPr>
              <a:t>rdi</a:t>
            </a:r>
            <a:r>
              <a:rPr lang="en-US" dirty="0">
                <a:latin typeface="Courier New" pitchFamily="49" charset="0"/>
              </a:rPr>
              <a:t>), %</a:t>
            </a:r>
            <a:r>
              <a:rPr lang="en-US" dirty="0" err="1">
                <a:latin typeface="Courier New" pitchFamily="49" charset="0"/>
              </a:rPr>
              <a:t>rax</a:t>
            </a:r>
            <a:endParaRPr lang="en-US" dirty="0">
              <a:latin typeface="Courier New" pitchFamily="49" charset="0"/>
            </a:endParaRPr>
          </a:p>
          <a:p>
            <a:pPr eaLnBrk="0" hangingPunct="0">
              <a:tabLst>
                <a:tab pos="114300" algn="l"/>
                <a:tab pos="1033463" algn="l"/>
                <a:tab pos="3263900" algn="l"/>
              </a:tabLst>
              <a:defRPr/>
            </a:pPr>
            <a:r>
              <a:rPr lang="en-US" dirty="0">
                <a:latin typeface="Courier New" pitchFamily="49" charset="0"/>
              </a:rPr>
              <a:t>  ret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63553" y="5939458"/>
            <a:ext cx="55604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en-US" dirty="0">
                <a:latin typeface="Calibri" pitchFamily="34" charset="0"/>
              </a:rPr>
              <a:t> is a pointer to a struct.</a:t>
            </a:r>
          </a:p>
          <a:p>
            <a:r>
              <a:rPr lang="en-US" dirty="0">
                <a:latin typeface="Calibri" pitchFamily="34" charset="0"/>
              </a:rPr>
              <a:t>Dereference the </a:t>
            </a:r>
            <a:r>
              <a:rPr lang="en-US" dirty="0" err="1">
                <a:latin typeface="Calibri" pitchFamily="34" charset="0"/>
              </a:rPr>
              <a:t>ponter</a:t>
            </a:r>
            <a:r>
              <a:rPr lang="en-US" dirty="0">
                <a:latin typeface="Calibri" pitchFamily="34" charset="0"/>
              </a:rPr>
              <a:t>, then get the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latin typeface="Calibri" pitchFamily="34" charset="0"/>
              </a:rPr>
              <a:t> field of the struct.</a:t>
            </a:r>
          </a:p>
        </p:txBody>
      </p:sp>
      <p:cxnSp>
        <p:nvCxnSpPr>
          <p:cNvPr id="5" name="Straight Arrow Connector 4"/>
          <p:cNvCxnSpPr/>
          <p:nvPr/>
        </p:nvCxnSpPr>
        <p:spPr bwMode="auto">
          <a:xfrm flipV="1">
            <a:off x="3431704" y="5573902"/>
            <a:ext cx="0" cy="447387"/>
          </a:xfrm>
          <a:prstGeom prst="straightConnector1">
            <a:avLst/>
          </a:prstGeom>
          <a:noFill/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97FD2-4581-47AD-8F4A-EC434ABF9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92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5" y="685800"/>
            <a:ext cx="10972798" cy="54864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b="1" dirty="0"/>
              <a:t>Pointers</a:t>
            </a:r>
          </a:p>
          <a:p>
            <a:pPr lvl="1"/>
            <a:endParaRPr lang="en-US" dirty="0"/>
          </a:p>
          <a:p>
            <a:r>
              <a:rPr lang="en-US" dirty="0"/>
              <a:t>One-dimensional Arrays</a:t>
            </a:r>
          </a:p>
          <a:p>
            <a:r>
              <a:rPr lang="en-US" dirty="0"/>
              <a:t>Multi-dimensional Arrays</a:t>
            </a:r>
          </a:p>
          <a:p>
            <a:r>
              <a:rPr lang="en-US" dirty="0"/>
              <a:t>Multi-level Arrays</a:t>
            </a:r>
          </a:p>
          <a:p>
            <a:pPr lvl="1"/>
            <a:endParaRPr lang="en-US" dirty="0"/>
          </a:p>
          <a:p>
            <a:r>
              <a:rPr lang="en-US" dirty="0"/>
              <a:t>Struct Layout</a:t>
            </a:r>
          </a:p>
          <a:p>
            <a:r>
              <a:rPr lang="en-US" dirty="0"/>
              <a:t>Struct Padding and Alignment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7621392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87" name="Rectangle 3"/>
          <p:cNvSpPr>
            <a:spLocks noChangeArrowheads="1"/>
          </p:cNvSpPr>
          <p:nvPr/>
        </p:nvSpPr>
        <p:spPr bwMode="auto">
          <a:xfrm>
            <a:off x="6234554" y="4978573"/>
            <a:ext cx="4181926" cy="119776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1033463" algn="l"/>
                <a:tab pos="3263900" algn="l"/>
              </a:tabLst>
              <a:defRPr/>
            </a:pPr>
            <a:r>
              <a:rPr lang="en-US" dirty="0">
                <a:latin typeface="Courier New" pitchFamily="49" charset="0"/>
              </a:rPr>
              <a:t>  # r in %</a:t>
            </a:r>
            <a:r>
              <a:rPr lang="en-US" dirty="0" err="1">
                <a:latin typeface="Courier New" pitchFamily="49" charset="0"/>
              </a:rPr>
              <a:t>rdi</a:t>
            </a:r>
            <a:r>
              <a:rPr lang="en-US" dirty="0">
                <a:latin typeface="Courier New" pitchFamily="49" charset="0"/>
              </a:rPr>
              <a:t> </a:t>
            </a:r>
          </a:p>
          <a:p>
            <a:pPr eaLnBrk="0" hangingPunct="0">
              <a:tabLst>
                <a:tab pos="114300" algn="l"/>
                <a:tab pos="1033463" algn="l"/>
                <a:tab pos="3263900" algn="l"/>
              </a:tabLst>
              <a:defRPr/>
            </a:pPr>
            <a:r>
              <a:rPr lang="en-US" dirty="0">
                <a:latin typeface="Courier New" pitchFamily="49" charset="0"/>
              </a:rPr>
              <a:t>  # </a:t>
            </a:r>
            <a:r>
              <a:rPr lang="en-US" dirty="0" err="1">
                <a:latin typeface="Courier New" pitchFamily="49" charset="0"/>
              </a:rPr>
              <a:t>idx</a:t>
            </a:r>
            <a:r>
              <a:rPr lang="en-US" dirty="0">
                <a:latin typeface="Courier New" pitchFamily="49" charset="0"/>
              </a:rPr>
              <a:t> in %</a:t>
            </a:r>
            <a:r>
              <a:rPr lang="en-US" dirty="0" err="1">
                <a:latin typeface="Courier New" pitchFamily="49" charset="0"/>
              </a:rPr>
              <a:t>rsi</a:t>
            </a:r>
            <a:r>
              <a:rPr lang="en-US" dirty="0">
                <a:latin typeface="Courier New" pitchFamily="49" charset="0"/>
              </a:rPr>
              <a:t>  </a:t>
            </a:r>
          </a:p>
          <a:p>
            <a:pPr eaLnBrk="0" hangingPunct="0">
              <a:tabLst>
                <a:tab pos="114300" algn="l"/>
                <a:tab pos="1033463" algn="l"/>
                <a:tab pos="3263900" algn="l"/>
              </a:tabLst>
              <a:defRPr/>
            </a:pPr>
            <a:r>
              <a:rPr lang="en-US" dirty="0">
                <a:latin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</a:rPr>
              <a:t>movq</a:t>
            </a:r>
            <a:r>
              <a:rPr lang="en-US" dirty="0">
                <a:latin typeface="Courier New" pitchFamily="49" charset="0"/>
              </a:rPr>
              <a:t> 0(%rdi,%rsi,4), %</a:t>
            </a:r>
            <a:r>
              <a:rPr lang="en-US" dirty="0" err="1">
                <a:latin typeface="Courier New" pitchFamily="49" charset="0"/>
              </a:rPr>
              <a:t>rax</a:t>
            </a:r>
            <a:endParaRPr lang="en-US" dirty="0">
              <a:latin typeface="Courier New" pitchFamily="49" charset="0"/>
            </a:endParaRPr>
          </a:p>
          <a:p>
            <a:pPr eaLnBrk="0" hangingPunct="0">
              <a:tabLst>
                <a:tab pos="114300" algn="l"/>
                <a:tab pos="1033463" algn="l"/>
                <a:tab pos="3263900" algn="l"/>
              </a:tabLst>
              <a:defRPr/>
            </a:pPr>
            <a:r>
              <a:rPr lang="en-US" dirty="0">
                <a:latin typeface="Courier New" pitchFamily="49" charset="0"/>
              </a:rPr>
              <a:t>  ret</a:t>
            </a:r>
          </a:p>
        </p:txBody>
      </p:sp>
      <p:sp>
        <p:nvSpPr>
          <p:cNvPr id="323588" name="Rectangle 4"/>
          <p:cNvSpPr>
            <a:spLocks noChangeArrowheads="1"/>
          </p:cNvSpPr>
          <p:nvPr/>
        </p:nvSpPr>
        <p:spPr bwMode="auto">
          <a:xfrm>
            <a:off x="1991544" y="4978574"/>
            <a:ext cx="4037910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get_a</a:t>
            </a:r>
            <a:r>
              <a:rPr lang="en-US" dirty="0">
                <a:latin typeface="Courier New" pitchFamily="-96" charset="0"/>
              </a:rPr>
              <a:t> (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*r,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	   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idx</a:t>
            </a:r>
            <a:r>
              <a:rPr lang="en-US" dirty="0">
                <a:latin typeface="Courier New" pitchFamily="-96" charset="0"/>
              </a:rPr>
              <a:t>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return r-&gt;a[</a:t>
            </a:r>
            <a:r>
              <a:rPr lang="en-US" dirty="0" err="1">
                <a:latin typeface="Courier New" pitchFamily="-96" charset="0"/>
              </a:rPr>
              <a:t>idx</a:t>
            </a:r>
            <a:r>
              <a:rPr lang="en-US" dirty="0">
                <a:latin typeface="Courier New" pitchFamily="-96" charset="0"/>
              </a:rPr>
              <a:t>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119811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within a struct</a:t>
            </a:r>
          </a:p>
        </p:txBody>
      </p:sp>
      <p:sp>
        <p:nvSpPr>
          <p:cNvPr id="323590" name="Rectangle 6"/>
          <p:cNvSpPr>
            <a:spLocks noGrp="1" noChangeArrowheads="1"/>
          </p:cNvSpPr>
          <p:nvPr>
            <p:ph idx="1"/>
          </p:nvPr>
        </p:nvSpPr>
        <p:spPr>
          <a:xfrm>
            <a:off x="607595" y="2650221"/>
            <a:ext cx="10972800" cy="220957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Same as before; just need to also index in the array</a:t>
            </a:r>
          </a:p>
          <a:p>
            <a:pPr lvl="1"/>
            <a:r>
              <a:rPr lang="en-US" dirty="0"/>
              <a:t>Pointer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indicates first byte of structure</a:t>
            </a:r>
          </a:p>
          <a:p>
            <a:pPr lvl="2"/>
            <a:r>
              <a:rPr lang="en-US" dirty="0"/>
              <a:t>Offset of each structure member determined at compile time</a:t>
            </a:r>
          </a:p>
          <a:p>
            <a:pPr lvl="2"/>
            <a:r>
              <a:rPr lang="en-US" dirty="0"/>
              <a:t>Offset into array determined based on index and type</a:t>
            </a:r>
          </a:p>
          <a:p>
            <a:pPr lvl="1"/>
            <a:r>
              <a:rPr lang="en-US" dirty="0"/>
              <a:t>Compute as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*(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structAddr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+ offset + K*index)</a:t>
            </a:r>
            <a:r>
              <a:rPr lang="en-US" b="1" dirty="0">
                <a:latin typeface="Courier New" panose="02070309020205020404" pitchFamily="49" charset="0"/>
                <a:ea typeface="Calibri" charset="0"/>
                <a:cs typeface="Courier New" panose="02070309020205020404" pitchFamily="49" charset="0"/>
              </a:rPr>
              <a:t>;</a:t>
            </a:r>
            <a:endParaRPr lang="en-US" b="1" dirty="0">
              <a:latin typeface="Calibri" charset="0"/>
              <a:ea typeface="Calibri" charset="0"/>
              <a:cs typeface="Calibri" charset="0"/>
            </a:endParaRPr>
          </a:p>
          <a:p>
            <a:pPr lvl="2"/>
            <a:r>
              <a:rPr lang="en-US" dirty="0">
                <a:ea typeface="Calibri" charset="0"/>
                <a:cs typeface="Calibri" charset="0"/>
              </a:rPr>
              <a:t>Uses full addressing mode!</a:t>
            </a:r>
          </a:p>
        </p:txBody>
      </p:sp>
      <p:sp>
        <p:nvSpPr>
          <p:cNvPr id="28" name="Line 14"/>
          <p:cNvSpPr>
            <a:spLocks noChangeShapeType="1"/>
          </p:cNvSpPr>
          <p:nvPr/>
        </p:nvSpPr>
        <p:spPr bwMode="auto">
          <a:xfrm>
            <a:off x="6846905" y="1145704"/>
            <a:ext cx="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Rectangle 15"/>
          <p:cNvSpPr>
            <a:spLocks noChangeArrowheads="1"/>
          </p:cNvSpPr>
          <p:nvPr/>
        </p:nvSpPr>
        <p:spPr bwMode="auto">
          <a:xfrm>
            <a:off x="6694505" y="764704"/>
            <a:ext cx="1149674" cy="36933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r+4*</a:t>
            </a:r>
            <a:r>
              <a:rPr lang="en-US" dirty="0" err="1">
                <a:latin typeface="Courier New" pitchFamily="-96" charset="0"/>
              </a:rPr>
              <a:t>idx</a:t>
            </a:r>
            <a:endParaRPr lang="en-US" dirty="0">
              <a:latin typeface="Courier New" pitchFamily="-96" charset="0"/>
            </a:endParaRPr>
          </a:p>
        </p:txBody>
      </p:sp>
      <p:sp>
        <p:nvSpPr>
          <p:cNvPr id="21" name="Rectangle 11"/>
          <p:cNvSpPr>
            <a:spLocks noChangeArrowheads="1"/>
          </p:cNvSpPr>
          <p:nvPr/>
        </p:nvSpPr>
        <p:spPr bwMode="auto">
          <a:xfrm>
            <a:off x="5951984" y="1566410"/>
            <a:ext cx="1739478" cy="431800"/>
          </a:xfrm>
          <a:prstGeom prst="rect">
            <a:avLst/>
          </a:prstGeom>
          <a:solidFill>
            <a:srgbClr val="F1C7C7"/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0487" tIns="44450" rIns="90487" bIns="44450" anchor="ctr"/>
          <a:lstStyle/>
          <a:p>
            <a:pPr eaLnBrk="0" hangingPunct="0">
              <a:defRPr/>
            </a:pPr>
            <a:r>
              <a:rPr lang="en-US" sz="2000">
                <a:latin typeface="Courier New" pitchFamily="49" charset="0"/>
              </a:rPr>
              <a:t>a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807969" y="764705"/>
            <a:ext cx="3979019" cy="1611991"/>
            <a:chOff x="4283968" y="1024921"/>
            <a:chExt cx="3979019" cy="1611991"/>
          </a:xfrm>
        </p:grpSpPr>
        <p:sp>
          <p:nvSpPr>
            <p:cNvPr id="30" name="Line 16"/>
            <p:cNvSpPr>
              <a:spLocks noChangeShapeType="1"/>
            </p:cNvSpPr>
            <p:nvPr/>
          </p:nvSpPr>
          <p:spPr bwMode="auto">
            <a:xfrm>
              <a:off x="4436368" y="1405921"/>
              <a:ext cx="0" cy="3810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Rectangle 17"/>
            <p:cNvSpPr>
              <a:spLocks noChangeArrowheads="1"/>
            </p:cNvSpPr>
            <p:nvPr/>
          </p:nvSpPr>
          <p:spPr bwMode="auto">
            <a:xfrm>
              <a:off x="4283968" y="1024921"/>
              <a:ext cx="322524" cy="369332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>
                  <a:latin typeface="Courier New" pitchFamily="-96" charset="0"/>
                </a:rPr>
                <a:t>r</a:t>
              </a:r>
            </a:p>
          </p:txBody>
        </p:sp>
        <p:sp>
          <p:nvSpPr>
            <p:cNvPr id="20" name="Rectangle 10"/>
            <p:cNvSpPr>
              <a:spLocks noChangeArrowheads="1"/>
            </p:cNvSpPr>
            <p:nvPr/>
          </p:nvSpPr>
          <p:spPr bwMode="auto">
            <a:xfrm>
              <a:off x="6161106" y="1826627"/>
              <a:ext cx="876300" cy="4318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dirty="0" err="1">
                  <a:latin typeface="Courier New" pitchFamily="-96" charset="0"/>
                </a:rPr>
                <a:t>i</a:t>
              </a:r>
              <a:endParaRPr lang="en-US" sz="2000" dirty="0">
                <a:latin typeface="Courier New" pitchFamily="-96" charset="0"/>
              </a:endParaRPr>
            </a:p>
          </p:txBody>
        </p:sp>
        <p:sp>
          <p:nvSpPr>
            <p:cNvPr id="23" name="Rectangle 12"/>
            <p:cNvSpPr>
              <a:spLocks noChangeArrowheads="1"/>
            </p:cNvSpPr>
            <p:nvPr/>
          </p:nvSpPr>
          <p:spPr bwMode="auto">
            <a:xfrm>
              <a:off x="7037406" y="1826627"/>
              <a:ext cx="869944" cy="431800"/>
            </a:xfrm>
            <a:prstGeom prst="rect">
              <a:avLst/>
            </a:prstGeom>
            <a:solidFill>
              <a:srgbClr val="D5F1C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7" tIns="44450" rIns="90487" bIns="44450" anchor="ctr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dirty="0">
                  <a:latin typeface="Courier New" pitchFamily="-96" charset="0"/>
                </a:rPr>
                <a:t>next</a:t>
              </a:r>
            </a:p>
          </p:txBody>
        </p:sp>
        <p:sp>
          <p:nvSpPr>
            <p:cNvPr id="24" name="Rectangle 13"/>
            <p:cNvSpPr>
              <a:spLocks noChangeArrowheads="1"/>
            </p:cNvSpPr>
            <p:nvPr/>
          </p:nvSpPr>
          <p:spPr bwMode="auto">
            <a:xfrm>
              <a:off x="4355976" y="2242552"/>
              <a:ext cx="333375" cy="39370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0</a:t>
              </a:r>
            </a:p>
          </p:txBody>
        </p:sp>
        <p:sp>
          <p:nvSpPr>
            <p:cNvPr id="25" name="Rectangle 14"/>
            <p:cNvSpPr>
              <a:spLocks noChangeArrowheads="1"/>
            </p:cNvSpPr>
            <p:nvPr/>
          </p:nvSpPr>
          <p:spPr bwMode="auto">
            <a:xfrm>
              <a:off x="5886488" y="2239367"/>
              <a:ext cx="490568" cy="39754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16</a:t>
              </a:r>
            </a:p>
          </p:txBody>
        </p:sp>
        <p:sp>
          <p:nvSpPr>
            <p:cNvPr id="26" name="Rectangle 15"/>
            <p:cNvSpPr>
              <a:spLocks noChangeArrowheads="1"/>
            </p:cNvSpPr>
            <p:nvPr/>
          </p:nvSpPr>
          <p:spPr bwMode="auto">
            <a:xfrm>
              <a:off x="6794518" y="2225089"/>
              <a:ext cx="490568" cy="39754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24</a:t>
              </a:r>
            </a:p>
          </p:txBody>
        </p:sp>
        <p:sp>
          <p:nvSpPr>
            <p:cNvPr id="27" name="Rectangle 16"/>
            <p:cNvSpPr>
              <a:spLocks noChangeArrowheads="1"/>
            </p:cNvSpPr>
            <p:nvPr/>
          </p:nvSpPr>
          <p:spPr bwMode="auto">
            <a:xfrm>
              <a:off x="7772419" y="2225089"/>
              <a:ext cx="490568" cy="397545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lIns="90487" tIns="44450" rIns="90487" bIns="44450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>
                  <a:latin typeface="Courier New" pitchFamily="-96" charset="0"/>
                </a:rPr>
                <a:t>32</a:t>
              </a:r>
            </a:p>
          </p:txBody>
        </p:sp>
      </p:grpSp>
      <p:sp>
        <p:nvSpPr>
          <p:cNvPr id="19" name="Rectangle 2"/>
          <p:cNvSpPr>
            <a:spLocks noChangeArrowheads="1"/>
          </p:cNvSpPr>
          <p:nvPr/>
        </p:nvSpPr>
        <p:spPr bwMode="auto">
          <a:xfrm>
            <a:off x="2079626" y="1036796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size_t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C3A165-B4F0-40BC-A4D8-835C5ABF3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747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Rectangle 2"/>
          <p:cNvSpPr>
            <a:spLocks noChangeArrowheads="1"/>
          </p:cNvSpPr>
          <p:nvPr/>
        </p:nvSpPr>
        <p:spPr bwMode="auto">
          <a:xfrm>
            <a:off x="2079626" y="1096981"/>
            <a:ext cx="2444739" cy="1751762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struct rec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j;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a[2];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</a:t>
            </a:r>
          </a:p>
        </p:txBody>
      </p:sp>
      <p:sp>
        <p:nvSpPr>
          <p:cNvPr id="322564" name="Rectangle 4"/>
          <p:cNvSpPr>
            <a:spLocks noChangeArrowheads="1"/>
          </p:cNvSpPr>
          <p:nvPr/>
        </p:nvSpPr>
        <p:spPr bwMode="auto">
          <a:xfrm>
            <a:off x="5889668" y="4347406"/>
            <a:ext cx="3590709" cy="64376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2913063" algn="l"/>
              </a:tabLst>
              <a:defRPr/>
            </a:pPr>
            <a:r>
              <a:rPr lang="en-US" dirty="0">
                <a:latin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</a:rPr>
              <a:t>movl</a:t>
            </a:r>
            <a:r>
              <a:rPr lang="en-US" dirty="0">
                <a:latin typeface="Courier New" pitchFamily="49" charset="0"/>
              </a:rPr>
              <a:t> ______, _______</a:t>
            </a:r>
          </a:p>
          <a:p>
            <a:pPr eaLnBrk="0" hangingPunct="0">
              <a:tabLst>
                <a:tab pos="114300" algn="l"/>
                <a:tab pos="2913063" algn="l"/>
              </a:tabLst>
              <a:defRPr/>
            </a:pPr>
            <a:r>
              <a:rPr lang="en-US" dirty="0">
                <a:latin typeface="Courier New" pitchFamily="49" charset="0"/>
              </a:rPr>
              <a:t>  ret</a:t>
            </a:r>
          </a:p>
        </p:txBody>
      </p:sp>
      <p:sp>
        <p:nvSpPr>
          <p:cNvPr id="322565" name="Rectangle 5"/>
          <p:cNvSpPr>
            <a:spLocks noChangeArrowheads="1"/>
          </p:cNvSpPr>
          <p:nvPr/>
        </p:nvSpPr>
        <p:spPr bwMode="auto">
          <a:xfrm>
            <a:off x="2079626" y="3241747"/>
            <a:ext cx="2968625" cy="1749425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void </a:t>
            </a:r>
          </a:p>
          <a:p>
            <a:pPr eaLnBrk="0" hangingPunct="0"/>
            <a:r>
              <a:rPr lang="en-US" dirty="0" err="1">
                <a:latin typeface="Courier New" pitchFamily="-96" charset="0"/>
              </a:rPr>
              <a:t>set_i</a:t>
            </a:r>
            <a:r>
              <a:rPr lang="en-US" dirty="0">
                <a:latin typeface="Courier New" pitchFamily="-96" charset="0"/>
              </a:rPr>
              <a:t>(struct rec *r,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  int </a:t>
            </a:r>
            <a:r>
              <a:rPr lang="en-US" dirty="0" err="1">
                <a:latin typeface="Courier New" pitchFamily="-96" charset="0"/>
              </a:rPr>
              <a:t>val</a:t>
            </a:r>
            <a:r>
              <a:rPr lang="en-US" dirty="0">
                <a:latin typeface="Courier New" pitchFamily="-96" charset="0"/>
              </a:rPr>
              <a:t>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r-&gt;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 = </a:t>
            </a:r>
            <a:r>
              <a:rPr lang="en-US" dirty="0" err="1">
                <a:latin typeface="Courier New" pitchFamily="-96" charset="0"/>
              </a:rPr>
              <a:t>val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117765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Structure Access Practice 1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6925808" y="4359981"/>
            <a:ext cx="851523" cy="37773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urier New"/>
                <a:cs typeface="Courier New"/>
              </a:rPr>
              <a:t>%</a:t>
            </a:r>
            <a:r>
              <a:rPr lang="en-US" dirty="0" err="1">
                <a:latin typeface="Courier New"/>
                <a:cs typeface="Courier New"/>
              </a:rPr>
              <a:t>esi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993121" y="4377503"/>
            <a:ext cx="1152128" cy="37773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urier New"/>
                <a:cs typeface="Courier New"/>
              </a:rPr>
              <a:t>4(%</a:t>
            </a:r>
            <a:r>
              <a:rPr lang="en-US" dirty="0" err="1">
                <a:latin typeface="Courier New"/>
                <a:cs typeface="Courier New"/>
              </a:rPr>
              <a:t>rdi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5B5DE2-E39B-44E3-9DA8-12BD83134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8F61C2-C60B-4692-BC6D-4C6908993E39}"/>
              </a:ext>
            </a:extLst>
          </p:cNvPr>
          <p:cNvSpPr txBox="1"/>
          <p:nvPr/>
        </p:nvSpPr>
        <p:spPr>
          <a:xfrm>
            <a:off x="10112374" y="228600"/>
            <a:ext cx="16485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Arguments: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rcx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%r8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%r9</a:t>
            </a:r>
          </a:p>
        </p:txBody>
      </p:sp>
    </p:spTree>
    <p:extLst>
      <p:ext uri="{BB962C8B-B14F-4D97-AF65-F5344CB8AC3E}">
        <p14:creationId xmlns:p14="http://schemas.microsoft.com/office/powerpoint/2010/main" val="56030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Rectangle 2"/>
          <p:cNvSpPr>
            <a:spLocks noChangeArrowheads="1"/>
          </p:cNvSpPr>
          <p:nvPr/>
        </p:nvSpPr>
        <p:spPr bwMode="auto">
          <a:xfrm>
            <a:off x="2079626" y="1096981"/>
            <a:ext cx="2444739" cy="1751762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j;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a[2];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</a:t>
            </a:r>
          </a:p>
        </p:txBody>
      </p:sp>
      <p:sp>
        <p:nvSpPr>
          <p:cNvPr id="322564" name="Rectangle 4"/>
          <p:cNvSpPr>
            <a:spLocks noChangeArrowheads="1"/>
          </p:cNvSpPr>
          <p:nvPr/>
        </p:nvSpPr>
        <p:spPr bwMode="auto">
          <a:xfrm>
            <a:off x="5889668" y="4347406"/>
            <a:ext cx="3734725" cy="64376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2913063" algn="l"/>
              </a:tabLst>
              <a:defRPr/>
            </a:pPr>
            <a:r>
              <a:rPr lang="en-US" dirty="0">
                <a:latin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</a:rPr>
              <a:t>movl</a:t>
            </a:r>
            <a:r>
              <a:rPr lang="en-US" dirty="0">
                <a:latin typeface="Courier New" pitchFamily="49" charset="0"/>
              </a:rPr>
              <a:t> ______, _______</a:t>
            </a:r>
          </a:p>
          <a:p>
            <a:pPr eaLnBrk="0" hangingPunct="0">
              <a:tabLst>
                <a:tab pos="114300" algn="l"/>
                <a:tab pos="2913063" algn="l"/>
              </a:tabLst>
              <a:defRPr/>
            </a:pPr>
            <a:r>
              <a:rPr lang="en-US" dirty="0">
                <a:latin typeface="Courier New" pitchFamily="49" charset="0"/>
              </a:rPr>
              <a:t>  ret</a:t>
            </a:r>
          </a:p>
        </p:txBody>
      </p:sp>
      <p:sp>
        <p:nvSpPr>
          <p:cNvPr id="322565" name="Rectangle 5"/>
          <p:cNvSpPr>
            <a:spLocks noChangeArrowheads="1"/>
          </p:cNvSpPr>
          <p:nvPr/>
        </p:nvSpPr>
        <p:spPr bwMode="auto">
          <a:xfrm>
            <a:off x="2079626" y="3241747"/>
            <a:ext cx="2968625" cy="1749425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void </a:t>
            </a:r>
          </a:p>
          <a:p>
            <a:pPr eaLnBrk="0" hangingPunct="0"/>
            <a:r>
              <a:rPr lang="en-US" dirty="0" err="1">
                <a:latin typeface="Courier New" pitchFamily="-96" charset="0"/>
              </a:rPr>
              <a:t>set_i</a:t>
            </a:r>
            <a:r>
              <a:rPr lang="en-US" dirty="0">
                <a:latin typeface="Courier New" pitchFamily="-96" charset="0"/>
              </a:rPr>
              <a:t>(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*r,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val</a:t>
            </a:r>
            <a:r>
              <a:rPr lang="en-US" dirty="0">
                <a:latin typeface="Courier New" pitchFamily="-96" charset="0"/>
              </a:rPr>
              <a:t>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r-&gt;a[1] = </a:t>
            </a:r>
            <a:r>
              <a:rPr lang="en-US" dirty="0" err="1">
                <a:latin typeface="Courier New" pitchFamily="-96" charset="0"/>
              </a:rPr>
              <a:t>val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117765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Structure Access Practice 2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6925808" y="4359981"/>
            <a:ext cx="851523" cy="37773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urier New"/>
                <a:cs typeface="Courier New"/>
              </a:rPr>
              <a:t>%</a:t>
            </a:r>
            <a:r>
              <a:rPr lang="en-US" dirty="0" err="1">
                <a:latin typeface="Courier New"/>
                <a:cs typeface="Courier New"/>
              </a:rPr>
              <a:t>esi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993120" y="4377503"/>
            <a:ext cx="1487256" cy="37773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urier New"/>
                <a:cs typeface="Courier New"/>
              </a:rPr>
              <a:t>12(%</a:t>
            </a:r>
            <a:r>
              <a:rPr lang="en-US" dirty="0" err="1">
                <a:latin typeface="Courier New"/>
                <a:cs typeface="Courier New"/>
              </a:rPr>
              <a:t>rdi</a:t>
            </a:r>
            <a:r>
              <a:rPr lang="en-US" dirty="0">
                <a:latin typeface="Courier New"/>
                <a:cs typeface="Courier New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A0592-147F-4583-8B47-6AFEBFF2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52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1B66A0-D1AC-453D-8A4F-5BA5F610E438}"/>
              </a:ext>
            </a:extLst>
          </p:cNvPr>
          <p:cNvSpPr txBox="1"/>
          <p:nvPr/>
        </p:nvSpPr>
        <p:spPr>
          <a:xfrm>
            <a:off x="10112374" y="228600"/>
            <a:ext cx="16485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Arguments: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rcx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%r8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%r9</a:t>
            </a:r>
          </a:p>
        </p:txBody>
      </p:sp>
    </p:spTree>
    <p:extLst>
      <p:ext uri="{BB962C8B-B14F-4D97-AF65-F5344CB8AC3E}">
        <p14:creationId xmlns:p14="http://schemas.microsoft.com/office/powerpoint/2010/main" val="2460440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Rectangle 2"/>
          <p:cNvSpPr>
            <a:spLocks noChangeArrowheads="1"/>
          </p:cNvSpPr>
          <p:nvPr/>
        </p:nvSpPr>
        <p:spPr bwMode="auto">
          <a:xfrm>
            <a:off x="2079626" y="1096981"/>
            <a:ext cx="2444739" cy="1751762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j;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a[2];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</a:t>
            </a:r>
          </a:p>
        </p:txBody>
      </p:sp>
      <p:sp>
        <p:nvSpPr>
          <p:cNvPr id="322564" name="Rectangle 4"/>
          <p:cNvSpPr>
            <a:spLocks noChangeArrowheads="1"/>
          </p:cNvSpPr>
          <p:nvPr/>
        </p:nvSpPr>
        <p:spPr bwMode="auto">
          <a:xfrm>
            <a:off x="5889668" y="4626742"/>
            <a:ext cx="4778332" cy="64376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2913063" algn="l"/>
              </a:tabLst>
              <a:defRPr/>
            </a:pPr>
            <a:r>
              <a:rPr lang="en-US" dirty="0">
                <a:latin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</a:rPr>
              <a:t>movl</a:t>
            </a:r>
            <a:r>
              <a:rPr lang="en-US" dirty="0">
                <a:latin typeface="Courier New" pitchFamily="49" charset="0"/>
              </a:rPr>
              <a:t> ______, _________________</a:t>
            </a:r>
          </a:p>
          <a:p>
            <a:pPr eaLnBrk="0" hangingPunct="0">
              <a:tabLst>
                <a:tab pos="114300" algn="l"/>
                <a:tab pos="2913063" algn="l"/>
              </a:tabLst>
              <a:defRPr/>
            </a:pPr>
            <a:r>
              <a:rPr lang="en-US" dirty="0">
                <a:latin typeface="Courier New" pitchFamily="49" charset="0"/>
              </a:rPr>
              <a:t>  ret</a:t>
            </a:r>
          </a:p>
        </p:txBody>
      </p:sp>
      <p:sp>
        <p:nvSpPr>
          <p:cNvPr id="322565" name="Rectangle 5"/>
          <p:cNvSpPr>
            <a:spLocks noChangeArrowheads="1"/>
          </p:cNvSpPr>
          <p:nvPr/>
        </p:nvSpPr>
        <p:spPr bwMode="auto">
          <a:xfrm>
            <a:off x="2079626" y="3241747"/>
            <a:ext cx="2968625" cy="2028761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>
                <a:latin typeface="Courier New" pitchFamily="-96" charset="0"/>
              </a:rPr>
              <a:t>void </a:t>
            </a:r>
          </a:p>
          <a:p>
            <a:pPr eaLnBrk="0" hangingPunct="0"/>
            <a:r>
              <a:rPr lang="en-US" dirty="0" err="1">
                <a:latin typeface="Courier New" pitchFamily="-96" charset="0"/>
              </a:rPr>
              <a:t>set_i</a:t>
            </a:r>
            <a:r>
              <a:rPr lang="en-US" dirty="0">
                <a:latin typeface="Courier New" pitchFamily="-96" charset="0"/>
              </a:rPr>
              <a:t>(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*r,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  int </a:t>
            </a:r>
            <a:r>
              <a:rPr lang="en-US" dirty="0" err="1">
                <a:latin typeface="Courier New" pitchFamily="-96" charset="0"/>
              </a:rPr>
              <a:t>val</a:t>
            </a:r>
            <a:r>
              <a:rPr lang="en-US" dirty="0">
                <a:latin typeface="Courier New" pitchFamily="-96" charset="0"/>
              </a:rPr>
              <a:t>,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  int index)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r-&gt;a[index] = </a:t>
            </a:r>
            <a:r>
              <a:rPr lang="en-US" dirty="0" err="1">
                <a:latin typeface="Courier New" pitchFamily="-96" charset="0"/>
              </a:rPr>
              <a:t>val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</a:t>
            </a:r>
          </a:p>
        </p:txBody>
      </p:sp>
      <p:sp>
        <p:nvSpPr>
          <p:cNvPr id="117765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Structure Access Practice 3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6925808" y="4639317"/>
            <a:ext cx="851523" cy="37773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urier New"/>
                <a:cs typeface="Courier New"/>
              </a:rPr>
              <a:t>%</a:t>
            </a:r>
            <a:r>
              <a:rPr lang="en-US" dirty="0" err="1">
                <a:latin typeface="Courier New"/>
                <a:cs typeface="Courier New"/>
              </a:rPr>
              <a:t>esi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A0592-147F-4583-8B47-6AFEBFF2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53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5A413A-99C6-4039-AA25-96F8DDEAAB15}"/>
              </a:ext>
            </a:extLst>
          </p:cNvPr>
          <p:cNvSpPr/>
          <p:nvPr/>
        </p:nvSpPr>
        <p:spPr bwMode="auto">
          <a:xfrm>
            <a:off x="7993119" y="4656839"/>
            <a:ext cx="2428535" cy="37773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latin typeface="Courier New"/>
                <a:cs typeface="Courier New"/>
              </a:rPr>
              <a:t>8(%</a:t>
            </a:r>
            <a:r>
              <a:rPr lang="en-US" dirty="0" err="1">
                <a:latin typeface="Courier New"/>
                <a:cs typeface="Courier New"/>
              </a:rPr>
              <a:t>rdi</a:t>
            </a:r>
            <a:r>
              <a:rPr lang="en-US" dirty="0">
                <a:latin typeface="Courier New"/>
                <a:cs typeface="Courier New"/>
              </a:rPr>
              <a:t>, %</a:t>
            </a:r>
            <a:r>
              <a:rPr lang="en-US" dirty="0" err="1">
                <a:latin typeface="Courier New"/>
                <a:cs typeface="Courier New"/>
              </a:rPr>
              <a:t>rdx</a:t>
            </a:r>
            <a:r>
              <a:rPr lang="en-US" dirty="0">
                <a:latin typeface="Courier New"/>
                <a:cs typeface="Courier New"/>
              </a:rPr>
              <a:t>, 4)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35BD3B-5F58-489C-9BCA-F987D9ED4A9C}"/>
              </a:ext>
            </a:extLst>
          </p:cNvPr>
          <p:cNvSpPr txBox="1"/>
          <p:nvPr/>
        </p:nvSpPr>
        <p:spPr>
          <a:xfrm>
            <a:off x="10112374" y="228600"/>
            <a:ext cx="16485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Arguments: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rcx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%r8</a:t>
            </a:r>
          </a:p>
          <a:p>
            <a:pPr marL="800100" lvl="1" indent="-342900">
              <a:buFont typeface="+mj-lt"/>
              <a:buAutoNum type="arabicParenR"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%r9</a:t>
            </a:r>
          </a:p>
        </p:txBody>
      </p:sp>
    </p:spTree>
    <p:extLst>
      <p:ext uri="{BB962C8B-B14F-4D97-AF65-F5344CB8AC3E}">
        <p14:creationId xmlns:p14="http://schemas.microsoft.com/office/powerpoint/2010/main" val="3150334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1" name="Rectangle 3"/>
          <p:cNvSpPr>
            <a:spLocks noChangeArrowheads="1"/>
          </p:cNvSpPr>
          <p:nvPr/>
        </p:nvSpPr>
        <p:spPr bwMode="auto">
          <a:xfrm>
            <a:off x="2543196" y="4898710"/>
            <a:ext cx="7393186" cy="175176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.L11:                          # </a:t>
            </a:r>
            <a:r>
              <a:rPr lang="cs-CZ" dirty="0" err="1">
                <a:latin typeface="Courier New" pitchFamily="49" charset="0"/>
              </a:rPr>
              <a:t>loop</a:t>
            </a:r>
            <a:r>
              <a:rPr lang="cs-CZ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movslq</a:t>
            </a:r>
            <a:r>
              <a:rPr lang="cs-CZ" dirty="0">
                <a:latin typeface="Courier New" pitchFamily="49" charset="0"/>
              </a:rPr>
              <a:t>  24(%rdi), %</a:t>
            </a:r>
            <a:r>
              <a:rPr lang="cs-CZ" dirty="0" err="1">
                <a:latin typeface="Courier New" pitchFamily="49" charset="0"/>
              </a:rPr>
              <a:t>rax</a:t>
            </a:r>
            <a:r>
              <a:rPr lang="cs-CZ" dirty="0">
                <a:latin typeface="Courier New" pitchFamily="49" charset="0"/>
              </a:rPr>
              <a:t>       #   i = M[r+24]	  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movl</a:t>
            </a:r>
            <a:r>
              <a:rPr lang="cs-CZ" dirty="0">
                <a:latin typeface="Courier New" pitchFamily="49" charset="0"/>
              </a:rPr>
              <a:t>    %</a:t>
            </a:r>
            <a:r>
              <a:rPr lang="cs-CZ" dirty="0" err="1">
                <a:latin typeface="Courier New" pitchFamily="49" charset="0"/>
              </a:rPr>
              <a:t>esi</a:t>
            </a:r>
            <a:r>
              <a:rPr lang="cs-CZ" dirty="0">
                <a:latin typeface="Courier New" pitchFamily="49" charset="0"/>
              </a:rPr>
              <a:t>, 8(%rdi,%rax,4) #   M[r+8+4*i] = val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movq</a:t>
            </a:r>
            <a:r>
              <a:rPr lang="cs-CZ" dirty="0">
                <a:latin typeface="Courier New" pitchFamily="49" charset="0"/>
              </a:rPr>
              <a:t>    (%rdi), %rdi         #   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 = M[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]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testq</a:t>
            </a:r>
            <a:r>
              <a:rPr lang="cs-CZ" dirty="0">
                <a:latin typeface="Courier New" pitchFamily="49" charset="0"/>
              </a:rPr>
              <a:t>   %rdi, %rdi           #   Test </a:t>
            </a:r>
            <a:r>
              <a:rPr lang="cs-CZ" dirty="0" err="1">
                <a:latin typeface="Courier New" pitchFamily="49" charset="0"/>
              </a:rPr>
              <a:t>r</a:t>
            </a:r>
            <a:endParaRPr lang="cs-CZ" dirty="0">
              <a:latin typeface="Courier New" pitchFamily="49" charset="0"/>
            </a:endParaRP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jne</a:t>
            </a:r>
            <a:r>
              <a:rPr lang="cs-CZ" dirty="0">
                <a:latin typeface="Courier New" pitchFamily="49" charset="0"/>
              </a:rPr>
              <a:t>     .L11                 #   </a:t>
            </a:r>
            <a:r>
              <a:rPr lang="cs-CZ" dirty="0" err="1">
                <a:latin typeface="Courier New" pitchFamily="49" charset="0"/>
              </a:rPr>
              <a:t>if</a:t>
            </a:r>
            <a:r>
              <a:rPr lang="cs-CZ" dirty="0">
                <a:latin typeface="Courier New" pitchFamily="49" charset="0"/>
              </a:rPr>
              <a:t> !=0 </a:t>
            </a:r>
            <a:r>
              <a:rPr lang="cs-CZ" dirty="0" err="1">
                <a:latin typeface="Courier New" pitchFamily="49" charset="0"/>
              </a:rPr>
              <a:t>goto</a:t>
            </a:r>
            <a:r>
              <a:rPr lang="cs-CZ" dirty="0">
                <a:latin typeface="Courier New" pitchFamily="49" charset="0"/>
              </a:rPr>
              <a:t> </a:t>
            </a:r>
            <a:r>
              <a:rPr lang="cs-CZ" dirty="0" err="1">
                <a:latin typeface="Courier New" pitchFamily="49" charset="0"/>
              </a:rPr>
              <a:t>loop</a:t>
            </a:r>
            <a:endParaRPr lang="cs-CZ" dirty="0">
              <a:latin typeface="Courier New" pitchFamily="49" charset="0"/>
            </a:endParaRPr>
          </a:p>
        </p:txBody>
      </p:sp>
      <p:sp>
        <p:nvSpPr>
          <p:cNvPr id="324612" name="Rectangle 4"/>
          <p:cNvSpPr>
            <a:spLocks noChangeArrowheads="1"/>
          </p:cNvSpPr>
          <p:nvPr/>
        </p:nvSpPr>
        <p:spPr bwMode="auto">
          <a:xfrm>
            <a:off x="1666844" y="2057400"/>
            <a:ext cx="3971924" cy="258275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nn-NO" dirty="0">
                <a:latin typeface="Courier New" pitchFamily="-96" charset="0"/>
              </a:rPr>
              <a:t>void set_val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(struct rec *r, int val)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while (r) 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int i = r-&gt;i;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r-&gt;a[i] = val;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 = r-&gt;</a:t>
            </a:r>
            <a:r>
              <a:rPr lang="nn-NO" dirty="0" err="1">
                <a:latin typeface="Courier New" pitchFamily="-96" charset="0"/>
              </a:rPr>
              <a:t>next</a:t>
            </a:r>
            <a:r>
              <a:rPr lang="nn-NO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}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}</a:t>
            </a:r>
          </a:p>
        </p:txBody>
      </p:sp>
      <p:sp>
        <p:nvSpPr>
          <p:cNvPr id="12186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Following Linked List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/>
        </p:nvGraphicFramePr>
        <p:xfrm>
          <a:off x="5816600" y="3573016"/>
          <a:ext cx="28956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rdi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rsi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val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Rectangle 2"/>
          <p:cNvSpPr>
            <a:spLocks noChangeArrowheads="1"/>
          </p:cNvSpPr>
          <p:nvPr/>
        </p:nvSpPr>
        <p:spPr bwMode="auto">
          <a:xfrm>
            <a:off x="6640088" y="332657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 // </a:t>
            </a:r>
            <a:r>
              <a:rPr lang="en-US" dirty="0">
                <a:solidFill>
                  <a:srgbClr val="FF0000"/>
                </a:solidFill>
                <a:latin typeface="Courier New" pitchFamily="-96" charset="0"/>
              </a:rPr>
              <a:t>DIFFERENT ORDER!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974944" y="1797364"/>
            <a:ext cx="4441537" cy="1631637"/>
            <a:chOff x="4450943" y="1049360"/>
            <a:chExt cx="4441537" cy="1631637"/>
          </a:xfrm>
        </p:grpSpPr>
        <p:grpSp>
          <p:nvGrpSpPr>
            <p:cNvPr id="2" name="Group 1"/>
            <p:cNvGrpSpPr/>
            <p:nvPr/>
          </p:nvGrpSpPr>
          <p:grpSpPr>
            <a:xfrm>
              <a:off x="4450943" y="1049360"/>
              <a:ext cx="3979019" cy="1631637"/>
              <a:chOff x="4563315" y="1484784"/>
              <a:chExt cx="3979019" cy="1631637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4563315" y="1484784"/>
                <a:ext cx="3979019" cy="1631637"/>
                <a:chOff x="4283968" y="1024921"/>
                <a:chExt cx="3979019" cy="1631637"/>
              </a:xfrm>
            </p:grpSpPr>
            <p:sp>
              <p:nvSpPr>
                <p:cNvPr id="20" name="Line 16"/>
                <p:cNvSpPr>
                  <a:spLocks noChangeShapeType="1"/>
                </p:cNvSpPr>
                <p:nvPr/>
              </p:nvSpPr>
              <p:spPr bwMode="auto">
                <a:xfrm>
                  <a:off x="4436368" y="1405921"/>
                  <a:ext cx="0" cy="38100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Rectangle 17"/>
                <p:cNvSpPr>
                  <a:spLocks noChangeArrowheads="1"/>
                </p:cNvSpPr>
                <p:nvPr/>
              </p:nvSpPr>
              <p:spPr bwMode="auto">
                <a:xfrm>
                  <a:off x="4283968" y="1024921"/>
                  <a:ext cx="322524" cy="369332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r</a:t>
                  </a:r>
                </a:p>
              </p:txBody>
            </p:sp>
            <p:sp>
              <p:nvSpPr>
                <p:cNvPr id="22" name="Rectangle 10"/>
                <p:cNvSpPr>
                  <a:spLocks noChangeArrowheads="1"/>
                </p:cNvSpPr>
                <p:nvPr/>
              </p:nvSpPr>
              <p:spPr bwMode="auto">
                <a:xfrm>
                  <a:off x="7021225" y="1823451"/>
                  <a:ext cx="899080" cy="434975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 err="1">
                      <a:latin typeface="Courier New" pitchFamily="-96" charset="0"/>
                    </a:rPr>
                    <a:t>i</a:t>
                  </a:r>
                  <a:endParaRPr lang="en-US" sz="2000" dirty="0">
                    <a:latin typeface="Courier New" pitchFamily="-96" charset="0"/>
                  </a:endParaRPr>
                </a:p>
              </p:txBody>
            </p:sp>
            <p:sp>
              <p:nvSpPr>
                <p:cNvPr id="23" name="Rectangle 12"/>
                <p:cNvSpPr>
                  <a:spLocks noChangeArrowheads="1"/>
                </p:cNvSpPr>
                <p:nvPr/>
              </p:nvSpPr>
              <p:spPr bwMode="auto">
                <a:xfrm>
                  <a:off x="4436368" y="1827213"/>
                  <a:ext cx="869944" cy="431800"/>
                </a:xfrm>
                <a:prstGeom prst="rect">
                  <a:avLst/>
                </a:prstGeom>
                <a:solidFill>
                  <a:srgbClr val="D5F1CF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>
                      <a:latin typeface="Courier New" pitchFamily="-96" charset="0"/>
                    </a:rPr>
                    <a:t>next</a:t>
                  </a:r>
                </a:p>
              </p:txBody>
            </p:sp>
            <p:sp>
              <p:nvSpPr>
                <p:cNvPr id="24" name="Rectangle 13"/>
                <p:cNvSpPr>
                  <a:spLocks noChangeArrowheads="1"/>
                </p:cNvSpPr>
                <p:nvPr/>
              </p:nvSpPr>
              <p:spPr bwMode="auto">
                <a:xfrm>
                  <a:off x="4355976" y="2242552"/>
                  <a:ext cx="333375" cy="393700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25" name="Rectangle 14"/>
                <p:cNvSpPr>
                  <a:spLocks noChangeArrowheads="1"/>
                </p:cNvSpPr>
                <p:nvPr/>
              </p:nvSpPr>
              <p:spPr bwMode="auto">
                <a:xfrm>
                  <a:off x="5148490" y="2259013"/>
                  <a:ext cx="336655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8</a:t>
                  </a:r>
                </a:p>
              </p:txBody>
            </p:sp>
            <p:sp>
              <p:nvSpPr>
                <p:cNvPr id="26" name="Rectangle 15"/>
                <p:cNvSpPr>
                  <a:spLocks noChangeArrowheads="1"/>
                </p:cNvSpPr>
                <p:nvPr/>
              </p:nvSpPr>
              <p:spPr bwMode="auto">
                <a:xfrm>
                  <a:off x="6775941" y="2259013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24</a:t>
                  </a:r>
                </a:p>
              </p:txBody>
            </p:sp>
            <p:sp>
              <p:nvSpPr>
                <p:cNvPr id="27" name="Rectangle 16"/>
                <p:cNvSpPr>
                  <a:spLocks noChangeArrowheads="1"/>
                </p:cNvSpPr>
                <p:nvPr/>
              </p:nvSpPr>
              <p:spPr bwMode="auto">
                <a:xfrm>
                  <a:off x="7772419" y="2225089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28</a:t>
                  </a:r>
                </a:p>
              </p:txBody>
            </p:sp>
          </p:grpSp>
          <p:sp>
            <p:nvSpPr>
              <p:cNvPr id="33" name="Rectangle 11"/>
              <p:cNvSpPr>
                <a:spLocks noChangeArrowheads="1"/>
              </p:cNvSpPr>
              <p:nvPr/>
            </p:nvSpPr>
            <p:spPr bwMode="auto">
              <a:xfrm>
                <a:off x="5573614" y="2286490"/>
                <a:ext cx="1739478" cy="43180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90487" tIns="44450" rIns="90487" bIns="44450" anchor="ctr"/>
              <a:lstStyle/>
              <a:p>
                <a:pPr eaLnBrk="0" hangingPunct="0">
                  <a:defRPr/>
                </a:pPr>
                <a:r>
                  <a:rPr lang="en-US" sz="2000">
                    <a:latin typeface="Courier New" pitchFamily="49" charset="0"/>
                  </a:rPr>
                  <a:t>a</a:t>
                </a:r>
              </a:p>
            </p:txBody>
          </p:sp>
        </p:grpSp>
        <p:sp>
          <p:nvSpPr>
            <p:cNvPr id="47" name="Freeform 16"/>
            <p:cNvSpPr>
              <a:spLocks/>
            </p:cNvSpPr>
            <p:nvPr/>
          </p:nvSpPr>
          <p:spPr bwMode="auto">
            <a:xfrm flipH="1">
              <a:off x="5082462" y="1487500"/>
              <a:ext cx="3810018" cy="457200"/>
            </a:xfrm>
            <a:custGeom>
              <a:avLst/>
              <a:gdLst>
                <a:gd name="T0" fmla="*/ 624 w 624"/>
                <a:gd name="T1" fmla="*/ 288 h 288"/>
                <a:gd name="T2" fmla="*/ 576 w 624"/>
                <a:gd name="T3" fmla="*/ 0 h 288"/>
                <a:gd name="T4" fmla="*/ 96 w 624"/>
                <a:gd name="T5" fmla="*/ 0 h 288"/>
                <a:gd name="T6" fmla="*/ 0 w 624"/>
                <a:gd name="T7" fmla="*/ 144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24"/>
                <a:gd name="T13" fmla="*/ 0 h 288"/>
                <a:gd name="T14" fmla="*/ 624 w 624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24" h="288">
                  <a:moveTo>
                    <a:pt x="624" y="288"/>
                  </a:moveTo>
                  <a:lnTo>
                    <a:pt x="576" y="0"/>
                  </a:lnTo>
                  <a:lnTo>
                    <a:pt x="96" y="0"/>
                  </a:lnTo>
                  <a:lnTo>
                    <a:pt x="0" y="14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666844" y="851796"/>
            <a:ext cx="2737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By convention, null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next</a:t>
            </a: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pointer indicates end of list</a:t>
            </a:r>
            <a:endParaRPr lang="en-US" dirty="0">
              <a:latin typeface="Calibri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1315D-3480-4EBB-B71C-68D0E152E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50DEDC-90BA-4E8A-A709-A58E3CCDE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5789" y="2092364"/>
            <a:ext cx="1924900" cy="74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44438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1" name="Rectangle 3"/>
          <p:cNvSpPr>
            <a:spLocks noChangeArrowheads="1"/>
          </p:cNvSpPr>
          <p:nvPr/>
        </p:nvSpPr>
        <p:spPr bwMode="auto">
          <a:xfrm>
            <a:off x="2543196" y="4898710"/>
            <a:ext cx="7393186" cy="175176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.L11:                          # </a:t>
            </a:r>
            <a:r>
              <a:rPr lang="cs-CZ" dirty="0" err="1">
                <a:latin typeface="Courier New" pitchFamily="49" charset="0"/>
              </a:rPr>
              <a:t>loop</a:t>
            </a:r>
            <a:r>
              <a:rPr lang="cs-CZ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movslq</a:t>
            </a:r>
            <a:r>
              <a:rPr lang="cs-CZ" dirty="0">
                <a:latin typeface="Courier New" pitchFamily="49" charset="0"/>
              </a:rPr>
              <a:t>  24(%rdi), %</a:t>
            </a:r>
            <a:r>
              <a:rPr lang="cs-CZ" dirty="0" err="1">
                <a:latin typeface="Courier New" pitchFamily="49" charset="0"/>
              </a:rPr>
              <a:t>rax</a:t>
            </a:r>
            <a:r>
              <a:rPr lang="cs-CZ" dirty="0">
                <a:latin typeface="Courier New" pitchFamily="49" charset="0"/>
              </a:rPr>
              <a:t>       #   i = M[r+24]	  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movl</a:t>
            </a:r>
            <a:r>
              <a:rPr lang="cs-CZ" dirty="0">
                <a:latin typeface="Courier New" pitchFamily="49" charset="0"/>
              </a:rPr>
              <a:t>    %</a:t>
            </a:r>
            <a:r>
              <a:rPr lang="cs-CZ" dirty="0" err="1">
                <a:latin typeface="Courier New" pitchFamily="49" charset="0"/>
              </a:rPr>
              <a:t>esi</a:t>
            </a:r>
            <a:r>
              <a:rPr lang="cs-CZ" dirty="0">
                <a:latin typeface="Courier New" pitchFamily="49" charset="0"/>
              </a:rPr>
              <a:t>, 8(%rdi,%rax,4) #   M[r+8+4*i] = val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movq</a:t>
            </a:r>
            <a:r>
              <a:rPr lang="cs-CZ" dirty="0">
                <a:latin typeface="Courier New" pitchFamily="49" charset="0"/>
              </a:rPr>
              <a:t>    (%rdi), %rdi         #   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 = M[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]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testq</a:t>
            </a:r>
            <a:r>
              <a:rPr lang="cs-CZ" dirty="0">
                <a:latin typeface="Courier New" pitchFamily="49" charset="0"/>
              </a:rPr>
              <a:t>   %rdi, %rdi           #   Test </a:t>
            </a:r>
            <a:r>
              <a:rPr lang="cs-CZ" dirty="0" err="1">
                <a:latin typeface="Courier New" pitchFamily="49" charset="0"/>
              </a:rPr>
              <a:t>r</a:t>
            </a:r>
            <a:endParaRPr lang="cs-CZ" dirty="0">
              <a:latin typeface="Courier New" pitchFamily="49" charset="0"/>
            </a:endParaRP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jne</a:t>
            </a:r>
            <a:r>
              <a:rPr lang="cs-CZ" dirty="0">
                <a:latin typeface="Courier New" pitchFamily="49" charset="0"/>
              </a:rPr>
              <a:t>     .L11                 #   </a:t>
            </a:r>
            <a:r>
              <a:rPr lang="cs-CZ" dirty="0" err="1">
                <a:latin typeface="Courier New" pitchFamily="49" charset="0"/>
              </a:rPr>
              <a:t>if</a:t>
            </a:r>
            <a:r>
              <a:rPr lang="cs-CZ" dirty="0">
                <a:latin typeface="Courier New" pitchFamily="49" charset="0"/>
              </a:rPr>
              <a:t> !=0 </a:t>
            </a:r>
            <a:r>
              <a:rPr lang="cs-CZ" dirty="0" err="1">
                <a:latin typeface="Courier New" pitchFamily="49" charset="0"/>
              </a:rPr>
              <a:t>goto</a:t>
            </a:r>
            <a:r>
              <a:rPr lang="cs-CZ" dirty="0">
                <a:latin typeface="Courier New" pitchFamily="49" charset="0"/>
              </a:rPr>
              <a:t> </a:t>
            </a:r>
            <a:r>
              <a:rPr lang="cs-CZ" dirty="0" err="1">
                <a:latin typeface="Courier New" pitchFamily="49" charset="0"/>
              </a:rPr>
              <a:t>loop</a:t>
            </a:r>
            <a:endParaRPr lang="cs-CZ" dirty="0">
              <a:latin typeface="Courier New" pitchFamily="49" charset="0"/>
            </a:endParaRPr>
          </a:p>
        </p:txBody>
      </p:sp>
      <p:sp>
        <p:nvSpPr>
          <p:cNvPr id="324612" name="Rectangle 4"/>
          <p:cNvSpPr>
            <a:spLocks noChangeArrowheads="1"/>
          </p:cNvSpPr>
          <p:nvPr/>
        </p:nvSpPr>
        <p:spPr bwMode="auto">
          <a:xfrm>
            <a:off x="1666844" y="2057400"/>
            <a:ext cx="3971924" cy="258275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nn-NO" dirty="0">
                <a:latin typeface="Courier New" pitchFamily="-96" charset="0"/>
              </a:rPr>
              <a:t>void set_val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(struct rec *r, int val)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while (r) 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int i = r-&gt;i;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r-&gt;a[i] = val;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 = r-&gt;</a:t>
            </a:r>
            <a:r>
              <a:rPr lang="nn-NO" dirty="0" err="1">
                <a:latin typeface="Courier New" pitchFamily="-96" charset="0"/>
              </a:rPr>
              <a:t>next</a:t>
            </a:r>
            <a:r>
              <a:rPr lang="nn-NO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}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}</a:t>
            </a:r>
          </a:p>
        </p:txBody>
      </p:sp>
      <p:sp>
        <p:nvSpPr>
          <p:cNvPr id="12186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Following Linked List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/>
        </p:nvGraphicFramePr>
        <p:xfrm>
          <a:off x="5816600" y="3573016"/>
          <a:ext cx="28956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rdi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rsi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val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Rectangle 2"/>
          <p:cNvSpPr>
            <a:spLocks noChangeArrowheads="1"/>
          </p:cNvSpPr>
          <p:nvPr/>
        </p:nvSpPr>
        <p:spPr bwMode="auto">
          <a:xfrm>
            <a:off x="6640088" y="332657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 // </a:t>
            </a:r>
            <a:r>
              <a:rPr lang="en-US" dirty="0">
                <a:solidFill>
                  <a:srgbClr val="FF0000"/>
                </a:solidFill>
                <a:latin typeface="Courier New" pitchFamily="-96" charset="0"/>
              </a:rPr>
              <a:t>DIFFERENT ORDER!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974944" y="1797364"/>
            <a:ext cx="4441537" cy="1631637"/>
            <a:chOff x="4450943" y="1049360"/>
            <a:chExt cx="4441537" cy="1631637"/>
          </a:xfrm>
        </p:grpSpPr>
        <p:grpSp>
          <p:nvGrpSpPr>
            <p:cNvPr id="2" name="Group 1"/>
            <p:cNvGrpSpPr/>
            <p:nvPr/>
          </p:nvGrpSpPr>
          <p:grpSpPr>
            <a:xfrm>
              <a:off x="4450943" y="1049360"/>
              <a:ext cx="3979019" cy="1631637"/>
              <a:chOff x="4563315" y="1484784"/>
              <a:chExt cx="3979019" cy="1631637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4563315" y="1484784"/>
                <a:ext cx="3979019" cy="1631637"/>
                <a:chOff x="4283968" y="1024921"/>
                <a:chExt cx="3979019" cy="1631637"/>
              </a:xfrm>
            </p:grpSpPr>
            <p:sp>
              <p:nvSpPr>
                <p:cNvPr id="20" name="Line 16"/>
                <p:cNvSpPr>
                  <a:spLocks noChangeShapeType="1"/>
                </p:cNvSpPr>
                <p:nvPr/>
              </p:nvSpPr>
              <p:spPr bwMode="auto">
                <a:xfrm>
                  <a:off x="4436368" y="1405921"/>
                  <a:ext cx="0" cy="38100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Rectangle 17"/>
                <p:cNvSpPr>
                  <a:spLocks noChangeArrowheads="1"/>
                </p:cNvSpPr>
                <p:nvPr/>
              </p:nvSpPr>
              <p:spPr bwMode="auto">
                <a:xfrm>
                  <a:off x="4283968" y="1024921"/>
                  <a:ext cx="322524" cy="369332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r</a:t>
                  </a:r>
                </a:p>
              </p:txBody>
            </p:sp>
            <p:sp>
              <p:nvSpPr>
                <p:cNvPr id="22" name="Rectangle 10"/>
                <p:cNvSpPr>
                  <a:spLocks noChangeArrowheads="1"/>
                </p:cNvSpPr>
                <p:nvPr/>
              </p:nvSpPr>
              <p:spPr bwMode="auto">
                <a:xfrm>
                  <a:off x="7021225" y="1823451"/>
                  <a:ext cx="899080" cy="434975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 err="1">
                      <a:latin typeface="Courier New" pitchFamily="-96" charset="0"/>
                    </a:rPr>
                    <a:t>i</a:t>
                  </a:r>
                  <a:endParaRPr lang="en-US" sz="2000" dirty="0">
                    <a:latin typeface="Courier New" pitchFamily="-96" charset="0"/>
                  </a:endParaRPr>
                </a:p>
              </p:txBody>
            </p:sp>
            <p:sp>
              <p:nvSpPr>
                <p:cNvPr id="23" name="Rectangle 12"/>
                <p:cNvSpPr>
                  <a:spLocks noChangeArrowheads="1"/>
                </p:cNvSpPr>
                <p:nvPr/>
              </p:nvSpPr>
              <p:spPr bwMode="auto">
                <a:xfrm>
                  <a:off x="4436368" y="1827213"/>
                  <a:ext cx="869944" cy="431800"/>
                </a:xfrm>
                <a:prstGeom prst="rect">
                  <a:avLst/>
                </a:prstGeom>
                <a:solidFill>
                  <a:srgbClr val="D5F1CF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>
                      <a:latin typeface="Courier New" pitchFamily="-96" charset="0"/>
                    </a:rPr>
                    <a:t>next</a:t>
                  </a:r>
                </a:p>
              </p:txBody>
            </p:sp>
            <p:sp>
              <p:nvSpPr>
                <p:cNvPr id="24" name="Rectangle 13"/>
                <p:cNvSpPr>
                  <a:spLocks noChangeArrowheads="1"/>
                </p:cNvSpPr>
                <p:nvPr/>
              </p:nvSpPr>
              <p:spPr bwMode="auto">
                <a:xfrm>
                  <a:off x="4355976" y="2242552"/>
                  <a:ext cx="333375" cy="393700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25" name="Rectangle 14"/>
                <p:cNvSpPr>
                  <a:spLocks noChangeArrowheads="1"/>
                </p:cNvSpPr>
                <p:nvPr/>
              </p:nvSpPr>
              <p:spPr bwMode="auto">
                <a:xfrm>
                  <a:off x="5148490" y="2259013"/>
                  <a:ext cx="336655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8</a:t>
                  </a:r>
                </a:p>
              </p:txBody>
            </p:sp>
            <p:sp>
              <p:nvSpPr>
                <p:cNvPr id="26" name="Rectangle 15"/>
                <p:cNvSpPr>
                  <a:spLocks noChangeArrowheads="1"/>
                </p:cNvSpPr>
                <p:nvPr/>
              </p:nvSpPr>
              <p:spPr bwMode="auto">
                <a:xfrm>
                  <a:off x="6775941" y="2259013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24</a:t>
                  </a:r>
                </a:p>
              </p:txBody>
            </p:sp>
            <p:sp>
              <p:nvSpPr>
                <p:cNvPr id="27" name="Rectangle 16"/>
                <p:cNvSpPr>
                  <a:spLocks noChangeArrowheads="1"/>
                </p:cNvSpPr>
                <p:nvPr/>
              </p:nvSpPr>
              <p:spPr bwMode="auto">
                <a:xfrm>
                  <a:off x="7772419" y="2225089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28</a:t>
                  </a:r>
                </a:p>
              </p:txBody>
            </p:sp>
          </p:grpSp>
          <p:sp>
            <p:nvSpPr>
              <p:cNvPr id="33" name="Rectangle 11"/>
              <p:cNvSpPr>
                <a:spLocks noChangeArrowheads="1"/>
              </p:cNvSpPr>
              <p:nvPr/>
            </p:nvSpPr>
            <p:spPr bwMode="auto">
              <a:xfrm>
                <a:off x="5573614" y="2286490"/>
                <a:ext cx="1739478" cy="43180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90487" tIns="44450" rIns="90487" bIns="44450" anchor="ctr"/>
              <a:lstStyle/>
              <a:p>
                <a:pPr eaLnBrk="0" hangingPunct="0">
                  <a:defRPr/>
                </a:pPr>
                <a:r>
                  <a:rPr lang="en-US" sz="2000">
                    <a:latin typeface="Courier New" pitchFamily="49" charset="0"/>
                  </a:rPr>
                  <a:t>a</a:t>
                </a:r>
              </a:p>
            </p:txBody>
          </p:sp>
        </p:grpSp>
        <p:sp>
          <p:nvSpPr>
            <p:cNvPr id="47" name="Freeform 16"/>
            <p:cNvSpPr>
              <a:spLocks/>
            </p:cNvSpPr>
            <p:nvPr/>
          </p:nvSpPr>
          <p:spPr bwMode="auto">
            <a:xfrm flipH="1">
              <a:off x="5082462" y="1487500"/>
              <a:ext cx="3810018" cy="457200"/>
            </a:xfrm>
            <a:custGeom>
              <a:avLst/>
              <a:gdLst>
                <a:gd name="T0" fmla="*/ 624 w 624"/>
                <a:gd name="T1" fmla="*/ 288 h 288"/>
                <a:gd name="T2" fmla="*/ 576 w 624"/>
                <a:gd name="T3" fmla="*/ 0 h 288"/>
                <a:gd name="T4" fmla="*/ 96 w 624"/>
                <a:gd name="T5" fmla="*/ 0 h 288"/>
                <a:gd name="T6" fmla="*/ 0 w 624"/>
                <a:gd name="T7" fmla="*/ 144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24"/>
                <a:gd name="T13" fmla="*/ 0 h 288"/>
                <a:gd name="T14" fmla="*/ 624 w 624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24" h="288">
                  <a:moveTo>
                    <a:pt x="624" y="288"/>
                  </a:moveTo>
                  <a:lnTo>
                    <a:pt x="576" y="0"/>
                  </a:lnTo>
                  <a:lnTo>
                    <a:pt x="96" y="0"/>
                  </a:lnTo>
                  <a:lnTo>
                    <a:pt x="0" y="14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666844" y="851796"/>
            <a:ext cx="2737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By convention, null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next</a:t>
            </a: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pointer indicates end of list</a:t>
            </a:r>
            <a:endParaRPr lang="en-US" dirty="0">
              <a:latin typeface="Calibri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1315D-3480-4EBB-B71C-68D0E152E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55</a:t>
            </a:fld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9A5B49-93D1-448E-8331-0BBF130616BD}"/>
              </a:ext>
            </a:extLst>
          </p:cNvPr>
          <p:cNvCxnSpPr/>
          <p:nvPr/>
        </p:nvCxnSpPr>
        <p:spPr>
          <a:xfrm>
            <a:off x="2054269" y="5373666"/>
            <a:ext cx="72650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3CAAC6-C294-4115-85EC-F2835BA3D037}"/>
              </a:ext>
            </a:extLst>
          </p:cNvPr>
          <p:cNvSpPr txBox="1"/>
          <p:nvPr/>
        </p:nvSpPr>
        <p:spPr>
          <a:xfrm>
            <a:off x="1081936" y="5189000"/>
            <a:ext cx="972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Load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F348F59-A866-48AE-B0EB-FE7656982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5789" y="2092364"/>
            <a:ext cx="1924900" cy="74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9063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1" name="Rectangle 3"/>
          <p:cNvSpPr>
            <a:spLocks noChangeArrowheads="1"/>
          </p:cNvSpPr>
          <p:nvPr/>
        </p:nvSpPr>
        <p:spPr bwMode="auto">
          <a:xfrm>
            <a:off x="2543196" y="4898710"/>
            <a:ext cx="7393186" cy="175176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.L11:                          # </a:t>
            </a:r>
            <a:r>
              <a:rPr lang="cs-CZ" dirty="0" err="1">
                <a:latin typeface="Courier New" pitchFamily="49" charset="0"/>
              </a:rPr>
              <a:t>loop</a:t>
            </a:r>
            <a:r>
              <a:rPr lang="cs-CZ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movslq</a:t>
            </a:r>
            <a:r>
              <a:rPr lang="cs-CZ" dirty="0">
                <a:latin typeface="Courier New" pitchFamily="49" charset="0"/>
              </a:rPr>
              <a:t>  24(%rdi), %</a:t>
            </a:r>
            <a:r>
              <a:rPr lang="cs-CZ" dirty="0" err="1">
                <a:latin typeface="Courier New" pitchFamily="49" charset="0"/>
              </a:rPr>
              <a:t>rax</a:t>
            </a:r>
            <a:r>
              <a:rPr lang="cs-CZ" dirty="0">
                <a:latin typeface="Courier New" pitchFamily="49" charset="0"/>
              </a:rPr>
              <a:t>       #   i = M[r+24]	  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movl</a:t>
            </a:r>
            <a:r>
              <a:rPr lang="cs-CZ" dirty="0">
                <a:latin typeface="Courier New" pitchFamily="49" charset="0"/>
              </a:rPr>
              <a:t>    %</a:t>
            </a:r>
            <a:r>
              <a:rPr lang="cs-CZ" dirty="0" err="1">
                <a:latin typeface="Courier New" pitchFamily="49" charset="0"/>
              </a:rPr>
              <a:t>esi</a:t>
            </a:r>
            <a:r>
              <a:rPr lang="cs-CZ" dirty="0">
                <a:latin typeface="Courier New" pitchFamily="49" charset="0"/>
              </a:rPr>
              <a:t>, 8(%rdi,%rax,4) #   M[r+8+4*i] = val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movq</a:t>
            </a:r>
            <a:r>
              <a:rPr lang="cs-CZ" dirty="0">
                <a:latin typeface="Courier New" pitchFamily="49" charset="0"/>
              </a:rPr>
              <a:t>    (%rdi), %rdi         #   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 = M[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]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testq</a:t>
            </a:r>
            <a:r>
              <a:rPr lang="cs-CZ" dirty="0">
                <a:latin typeface="Courier New" pitchFamily="49" charset="0"/>
              </a:rPr>
              <a:t>   %rdi, %rdi           #   Test </a:t>
            </a:r>
            <a:r>
              <a:rPr lang="cs-CZ" dirty="0" err="1">
                <a:latin typeface="Courier New" pitchFamily="49" charset="0"/>
              </a:rPr>
              <a:t>r</a:t>
            </a:r>
            <a:endParaRPr lang="cs-CZ" dirty="0">
              <a:latin typeface="Courier New" pitchFamily="49" charset="0"/>
            </a:endParaRP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jne</a:t>
            </a:r>
            <a:r>
              <a:rPr lang="cs-CZ" dirty="0">
                <a:latin typeface="Courier New" pitchFamily="49" charset="0"/>
              </a:rPr>
              <a:t>     .L11                 #   </a:t>
            </a:r>
            <a:r>
              <a:rPr lang="cs-CZ" dirty="0" err="1">
                <a:latin typeface="Courier New" pitchFamily="49" charset="0"/>
              </a:rPr>
              <a:t>if</a:t>
            </a:r>
            <a:r>
              <a:rPr lang="cs-CZ" dirty="0">
                <a:latin typeface="Courier New" pitchFamily="49" charset="0"/>
              </a:rPr>
              <a:t> !=0 </a:t>
            </a:r>
            <a:r>
              <a:rPr lang="cs-CZ" dirty="0" err="1">
                <a:latin typeface="Courier New" pitchFamily="49" charset="0"/>
              </a:rPr>
              <a:t>goto</a:t>
            </a:r>
            <a:r>
              <a:rPr lang="cs-CZ" dirty="0">
                <a:latin typeface="Courier New" pitchFamily="49" charset="0"/>
              </a:rPr>
              <a:t> </a:t>
            </a:r>
            <a:r>
              <a:rPr lang="cs-CZ" dirty="0" err="1">
                <a:latin typeface="Courier New" pitchFamily="49" charset="0"/>
              </a:rPr>
              <a:t>loop</a:t>
            </a:r>
            <a:endParaRPr lang="cs-CZ" dirty="0">
              <a:latin typeface="Courier New" pitchFamily="49" charset="0"/>
            </a:endParaRPr>
          </a:p>
        </p:txBody>
      </p:sp>
      <p:sp>
        <p:nvSpPr>
          <p:cNvPr id="324612" name="Rectangle 4"/>
          <p:cNvSpPr>
            <a:spLocks noChangeArrowheads="1"/>
          </p:cNvSpPr>
          <p:nvPr/>
        </p:nvSpPr>
        <p:spPr bwMode="auto">
          <a:xfrm>
            <a:off x="1666844" y="2057400"/>
            <a:ext cx="3971924" cy="258275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nn-NO" dirty="0">
                <a:latin typeface="Courier New" pitchFamily="-96" charset="0"/>
              </a:rPr>
              <a:t>void set_val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(struct rec *r, int val)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while (r) 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int i = r-&gt;i;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r-&gt;a[i] = val;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 = r-&gt;</a:t>
            </a:r>
            <a:r>
              <a:rPr lang="nn-NO" dirty="0" err="1">
                <a:latin typeface="Courier New" pitchFamily="-96" charset="0"/>
              </a:rPr>
              <a:t>next</a:t>
            </a:r>
            <a:r>
              <a:rPr lang="nn-NO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}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}</a:t>
            </a:r>
          </a:p>
        </p:txBody>
      </p:sp>
      <p:sp>
        <p:nvSpPr>
          <p:cNvPr id="12186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Following Linked List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/>
        </p:nvGraphicFramePr>
        <p:xfrm>
          <a:off x="5816600" y="3573016"/>
          <a:ext cx="28956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rdi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rsi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val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Rectangle 2"/>
          <p:cNvSpPr>
            <a:spLocks noChangeArrowheads="1"/>
          </p:cNvSpPr>
          <p:nvPr/>
        </p:nvSpPr>
        <p:spPr bwMode="auto">
          <a:xfrm>
            <a:off x="6640088" y="332657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 // </a:t>
            </a:r>
            <a:r>
              <a:rPr lang="en-US" dirty="0">
                <a:solidFill>
                  <a:srgbClr val="FF0000"/>
                </a:solidFill>
                <a:latin typeface="Courier New" pitchFamily="-96" charset="0"/>
              </a:rPr>
              <a:t>DIFFERENT ORDER!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974944" y="1797364"/>
            <a:ext cx="4441537" cy="1631637"/>
            <a:chOff x="4450943" y="1049360"/>
            <a:chExt cx="4441537" cy="1631637"/>
          </a:xfrm>
        </p:grpSpPr>
        <p:grpSp>
          <p:nvGrpSpPr>
            <p:cNvPr id="2" name="Group 1"/>
            <p:cNvGrpSpPr/>
            <p:nvPr/>
          </p:nvGrpSpPr>
          <p:grpSpPr>
            <a:xfrm>
              <a:off x="4450943" y="1049360"/>
              <a:ext cx="3979019" cy="1631637"/>
              <a:chOff x="4563315" y="1484784"/>
              <a:chExt cx="3979019" cy="1631637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4563315" y="1484784"/>
                <a:ext cx="3979019" cy="1631637"/>
                <a:chOff x="4283968" y="1024921"/>
                <a:chExt cx="3979019" cy="1631637"/>
              </a:xfrm>
            </p:grpSpPr>
            <p:sp>
              <p:nvSpPr>
                <p:cNvPr id="20" name="Line 16"/>
                <p:cNvSpPr>
                  <a:spLocks noChangeShapeType="1"/>
                </p:cNvSpPr>
                <p:nvPr/>
              </p:nvSpPr>
              <p:spPr bwMode="auto">
                <a:xfrm>
                  <a:off x="4436368" y="1405921"/>
                  <a:ext cx="0" cy="38100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Rectangle 17"/>
                <p:cNvSpPr>
                  <a:spLocks noChangeArrowheads="1"/>
                </p:cNvSpPr>
                <p:nvPr/>
              </p:nvSpPr>
              <p:spPr bwMode="auto">
                <a:xfrm>
                  <a:off x="4283968" y="1024921"/>
                  <a:ext cx="322524" cy="369332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r</a:t>
                  </a:r>
                </a:p>
              </p:txBody>
            </p:sp>
            <p:sp>
              <p:nvSpPr>
                <p:cNvPr id="22" name="Rectangle 10"/>
                <p:cNvSpPr>
                  <a:spLocks noChangeArrowheads="1"/>
                </p:cNvSpPr>
                <p:nvPr/>
              </p:nvSpPr>
              <p:spPr bwMode="auto">
                <a:xfrm>
                  <a:off x="7021225" y="1823451"/>
                  <a:ext cx="899080" cy="434975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 err="1">
                      <a:latin typeface="Courier New" pitchFamily="-96" charset="0"/>
                    </a:rPr>
                    <a:t>i</a:t>
                  </a:r>
                  <a:endParaRPr lang="en-US" sz="2000" dirty="0">
                    <a:latin typeface="Courier New" pitchFamily="-96" charset="0"/>
                  </a:endParaRPr>
                </a:p>
              </p:txBody>
            </p:sp>
            <p:sp>
              <p:nvSpPr>
                <p:cNvPr id="23" name="Rectangle 12"/>
                <p:cNvSpPr>
                  <a:spLocks noChangeArrowheads="1"/>
                </p:cNvSpPr>
                <p:nvPr/>
              </p:nvSpPr>
              <p:spPr bwMode="auto">
                <a:xfrm>
                  <a:off x="4436368" y="1827213"/>
                  <a:ext cx="869944" cy="431800"/>
                </a:xfrm>
                <a:prstGeom prst="rect">
                  <a:avLst/>
                </a:prstGeom>
                <a:solidFill>
                  <a:srgbClr val="D5F1CF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>
                      <a:latin typeface="Courier New" pitchFamily="-96" charset="0"/>
                    </a:rPr>
                    <a:t>next</a:t>
                  </a:r>
                </a:p>
              </p:txBody>
            </p:sp>
            <p:sp>
              <p:nvSpPr>
                <p:cNvPr id="24" name="Rectangle 13"/>
                <p:cNvSpPr>
                  <a:spLocks noChangeArrowheads="1"/>
                </p:cNvSpPr>
                <p:nvPr/>
              </p:nvSpPr>
              <p:spPr bwMode="auto">
                <a:xfrm>
                  <a:off x="4355976" y="2242552"/>
                  <a:ext cx="333375" cy="393700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25" name="Rectangle 14"/>
                <p:cNvSpPr>
                  <a:spLocks noChangeArrowheads="1"/>
                </p:cNvSpPr>
                <p:nvPr/>
              </p:nvSpPr>
              <p:spPr bwMode="auto">
                <a:xfrm>
                  <a:off x="5148490" y="2259013"/>
                  <a:ext cx="336655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8</a:t>
                  </a:r>
                </a:p>
              </p:txBody>
            </p:sp>
            <p:sp>
              <p:nvSpPr>
                <p:cNvPr id="26" name="Rectangle 15"/>
                <p:cNvSpPr>
                  <a:spLocks noChangeArrowheads="1"/>
                </p:cNvSpPr>
                <p:nvPr/>
              </p:nvSpPr>
              <p:spPr bwMode="auto">
                <a:xfrm>
                  <a:off x="6775941" y="2259013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24</a:t>
                  </a:r>
                </a:p>
              </p:txBody>
            </p:sp>
            <p:sp>
              <p:nvSpPr>
                <p:cNvPr id="27" name="Rectangle 16"/>
                <p:cNvSpPr>
                  <a:spLocks noChangeArrowheads="1"/>
                </p:cNvSpPr>
                <p:nvPr/>
              </p:nvSpPr>
              <p:spPr bwMode="auto">
                <a:xfrm>
                  <a:off x="7772419" y="2225089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28</a:t>
                  </a:r>
                </a:p>
              </p:txBody>
            </p:sp>
          </p:grpSp>
          <p:sp>
            <p:nvSpPr>
              <p:cNvPr id="33" name="Rectangle 11"/>
              <p:cNvSpPr>
                <a:spLocks noChangeArrowheads="1"/>
              </p:cNvSpPr>
              <p:nvPr/>
            </p:nvSpPr>
            <p:spPr bwMode="auto">
              <a:xfrm>
                <a:off x="5573614" y="2286490"/>
                <a:ext cx="1739478" cy="43180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90487" tIns="44450" rIns="90487" bIns="44450" anchor="ctr"/>
              <a:lstStyle/>
              <a:p>
                <a:pPr eaLnBrk="0" hangingPunct="0">
                  <a:defRPr/>
                </a:pPr>
                <a:r>
                  <a:rPr lang="en-US" sz="2000">
                    <a:latin typeface="Courier New" pitchFamily="49" charset="0"/>
                  </a:rPr>
                  <a:t>a</a:t>
                </a:r>
              </a:p>
            </p:txBody>
          </p:sp>
        </p:grpSp>
        <p:sp>
          <p:nvSpPr>
            <p:cNvPr id="47" name="Freeform 16"/>
            <p:cNvSpPr>
              <a:spLocks/>
            </p:cNvSpPr>
            <p:nvPr/>
          </p:nvSpPr>
          <p:spPr bwMode="auto">
            <a:xfrm flipH="1">
              <a:off x="5082462" y="1487500"/>
              <a:ext cx="3810018" cy="457200"/>
            </a:xfrm>
            <a:custGeom>
              <a:avLst/>
              <a:gdLst>
                <a:gd name="T0" fmla="*/ 624 w 624"/>
                <a:gd name="T1" fmla="*/ 288 h 288"/>
                <a:gd name="T2" fmla="*/ 576 w 624"/>
                <a:gd name="T3" fmla="*/ 0 h 288"/>
                <a:gd name="T4" fmla="*/ 96 w 624"/>
                <a:gd name="T5" fmla="*/ 0 h 288"/>
                <a:gd name="T6" fmla="*/ 0 w 624"/>
                <a:gd name="T7" fmla="*/ 144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24"/>
                <a:gd name="T13" fmla="*/ 0 h 288"/>
                <a:gd name="T14" fmla="*/ 624 w 624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24" h="288">
                  <a:moveTo>
                    <a:pt x="624" y="288"/>
                  </a:moveTo>
                  <a:lnTo>
                    <a:pt x="576" y="0"/>
                  </a:lnTo>
                  <a:lnTo>
                    <a:pt x="96" y="0"/>
                  </a:lnTo>
                  <a:lnTo>
                    <a:pt x="0" y="14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666844" y="851796"/>
            <a:ext cx="2737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By convention, null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next</a:t>
            </a: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pointer indicates end of list</a:t>
            </a:r>
            <a:endParaRPr lang="en-US" dirty="0">
              <a:latin typeface="Calibri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1315D-3480-4EBB-B71C-68D0E152E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56</a:t>
            </a:fld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9A5B49-93D1-448E-8331-0BBF130616BD}"/>
              </a:ext>
            </a:extLst>
          </p:cNvPr>
          <p:cNvCxnSpPr/>
          <p:nvPr/>
        </p:nvCxnSpPr>
        <p:spPr>
          <a:xfrm>
            <a:off x="2066795" y="5649238"/>
            <a:ext cx="72650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3CAAC6-C294-4115-85EC-F2835BA3D037}"/>
              </a:ext>
            </a:extLst>
          </p:cNvPr>
          <p:cNvSpPr txBox="1"/>
          <p:nvPr/>
        </p:nvSpPr>
        <p:spPr>
          <a:xfrm>
            <a:off x="475988" y="5326072"/>
            <a:ext cx="1590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Write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dirty="0"/>
              <a:t> into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r-&gt;a[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4F624135-B197-4BFD-94A4-21B0EDC70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5789" y="2092364"/>
            <a:ext cx="1924900" cy="74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6868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1" name="Rectangle 3"/>
          <p:cNvSpPr>
            <a:spLocks noChangeArrowheads="1"/>
          </p:cNvSpPr>
          <p:nvPr/>
        </p:nvSpPr>
        <p:spPr bwMode="auto">
          <a:xfrm>
            <a:off x="2543196" y="4898710"/>
            <a:ext cx="7393186" cy="175176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.L11:                          # </a:t>
            </a:r>
            <a:r>
              <a:rPr lang="cs-CZ" dirty="0" err="1">
                <a:latin typeface="Courier New" pitchFamily="49" charset="0"/>
              </a:rPr>
              <a:t>loop</a:t>
            </a:r>
            <a:r>
              <a:rPr lang="cs-CZ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movslq</a:t>
            </a:r>
            <a:r>
              <a:rPr lang="cs-CZ" dirty="0">
                <a:latin typeface="Courier New" pitchFamily="49" charset="0"/>
              </a:rPr>
              <a:t>  24(%rdi), %</a:t>
            </a:r>
            <a:r>
              <a:rPr lang="cs-CZ" dirty="0" err="1">
                <a:latin typeface="Courier New" pitchFamily="49" charset="0"/>
              </a:rPr>
              <a:t>rax</a:t>
            </a:r>
            <a:r>
              <a:rPr lang="cs-CZ" dirty="0">
                <a:latin typeface="Courier New" pitchFamily="49" charset="0"/>
              </a:rPr>
              <a:t>       #   i = M[r+24]	  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movl</a:t>
            </a:r>
            <a:r>
              <a:rPr lang="cs-CZ" dirty="0">
                <a:latin typeface="Courier New" pitchFamily="49" charset="0"/>
              </a:rPr>
              <a:t>    %</a:t>
            </a:r>
            <a:r>
              <a:rPr lang="cs-CZ" dirty="0" err="1">
                <a:latin typeface="Courier New" pitchFamily="49" charset="0"/>
              </a:rPr>
              <a:t>esi</a:t>
            </a:r>
            <a:r>
              <a:rPr lang="cs-CZ" dirty="0">
                <a:latin typeface="Courier New" pitchFamily="49" charset="0"/>
              </a:rPr>
              <a:t>, 8(%rdi,%rax,4) #   M[r+8+4*i] = val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movq</a:t>
            </a:r>
            <a:r>
              <a:rPr lang="cs-CZ" dirty="0">
                <a:latin typeface="Courier New" pitchFamily="49" charset="0"/>
              </a:rPr>
              <a:t>    (%rdi), %rdi         #   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 = M[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]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testq</a:t>
            </a:r>
            <a:r>
              <a:rPr lang="cs-CZ" dirty="0">
                <a:latin typeface="Courier New" pitchFamily="49" charset="0"/>
              </a:rPr>
              <a:t>   %rdi, %rdi           #   Test </a:t>
            </a:r>
            <a:r>
              <a:rPr lang="cs-CZ" dirty="0" err="1">
                <a:latin typeface="Courier New" pitchFamily="49" charset="0"/>
              </a:rPr>
              <a:t>r</a:t>
            </a:r>
            <a:endParaRPr lang="cs-CZ" dirty="0">
              <a:latin typeface="Courier New" pitchFamily="49" charset="0"/>
            </a:endParaRP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jne</a:t>
            </a:r>
            <a:r>
              <a:rPr lang="cs-CZ" dirty="0">
                <a:latin typeface="Courier New" pitchFamily="49" charset="0"/>
              </a:rPr>
              <a:t>     .L11                 #   </a:t>
            </a:r>
            <a:r>
              <a:rPr lang="cs-CZ" dirty="0" err="1">
                <a:latin typeface="Courier New" pitchFamily="49" charset="0"/>
              </a:rPr>
              <a:t>if</a:t>
            </a:r>
            <a:r>
              <a:rPr lang="cs-CZ" dirty="0">
                <a:latin typeface="Courier New" pitchFamily="49" charset="0"/>
              </a:rPr>
              <a:t> !=0 </a:t>
            </a:r>
            <a:r>
              <a:rPr lang="cs-CZ" dirty="0" err="1">
                <a:latin typeface="Courier New" pitchFamily="49" charset="0"/>
              </a:rPr>
              <a:t>goto</a:t>
            </a:r>
            <a:r>
              <a:rPr lang="cs-CZ" dirty="0">
                <a:latin typeface="Courier New" pitchFamily="49" charset="0"/>
              </a:rPr>
              <a:t> </a:t>
            </a:r>
            <a:r>
              <a:rPr lang="cs-CZ" dirty="0" err="1">
                <a:latin typeface="Courier New" pitchFamily="49" charset="0"/>
              </a:rPr>
              <a:t>loop</a:t>
            </a:r>
            <a:endParaRPr lang="cs-CZ" dirty="0">
              <a:latin typeface="Courier New" pitchFamily="49" charset="0"/>
            </a:endParaRPr>
          </a:p>
        </p:txBody>
      </p:sp>
      <p:sp>
        <p:nvSpPr>
          <p:cNvPr id="324612" name="Rectangle 4"/>
          <p:cNvSpPr>
            <a:spLocks noChangeArrowheads="1"/>
          </p:cNvSpPr>
          <p:nvPr/>
        </p:nvSpPr>
        <p:spPr bwMode="auto">
          <a:xfrm>
            <a:off x="1666844" y="2057400"/>
            <a:ext cx="3971924" cy="258275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nn-NO" dirty="0">
                <a:latin typeface="Courier New" pitchFamily="-96" charset="0"/>
              </a:rPr>
              <a:t>void set_val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(struct rec *r, int val)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while (r) 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int i = r-&gt;i;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r-&gt;a[i] = val;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 = r-&gt;</a:t>
            </a:r>
            <a:r>
              <a:rPr lang="nn-NO" dirty="0" err="1">
                <a:latin typeface="Courier New" pitchFamily="-96" charset="0"/>
              </a:rPr>
              <a:t>next</a:t>
            </a:r>
            <a:r>
              <a:rPr lang="nn-NO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}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}</a:t>
            </a:r>
          </a:p>
        </p:txBody>
      </p:sp>
      <p:sp>
        <p:nvSpPr>
          <p:cNvPr id="12186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Following Linked List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/>
        </p:nvGraphicFramePr>
        <p:xfrm>
          <a:off x="5816600" y="3573016"/>
          <a:ext cx="28956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rdi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rsi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val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Rectangle 2"/>
          <p:cNvSpPr>
            <a:spLocks noChangeArrowheads="1"/>
          </p:cNvSpPr>
          <p:nvPr/>
        </p:nvSpPr>
        <p:spPr bwMode="auto">
          <a:xfrm>
            <a:off x="6640088" y="332657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 // </a:t>
            </a:r>
            <a:r>
              <a:rPr lang="en-US" dirty="0">
                <a:solidFill>
                  <a:srgbClr val="FF0000"/>
                </a:solidFill>
                <a:latin typeface="Courier New" pitchFamily="-96" charset="0"/>
              </a:rPr>
              <a:t>DIFFERENT ORDER!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974944" y="1797364"/>
            <a:ext cx="4441537" cy="1631637"/>
            <a:chOff x="4450943" y="1049360"/>
            <a:chExt cx="4441537" cy="1631637"/>
          </a:xfrm>
        </p:grpSpPr>
        <p:grpSp>
          <p:nvGrpSpPr>
            <p:cNvPr id="2" name="Group 1"/>
            <p:cNvGrpSpPr/>
            <p:nvPr/>
          </p:nvGrpSpPr>
          <p:grpSpPr>
            <a:xfrm>
              <a:off x="4450943" y="1049360"/>
              <a:ext cx="3979019" cy="1631637"/>
              <a:chOff x="4563315" y="1484784"/>
              <a:chExt cx="3979019" cy="1631637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4563315" y="1484784"/>
                <a:ext cx="3979019" cy="1631637"/>
                <a:chOff x="4283968" y="1024921"/>
                <a:chExt cx="3979019" cy="1631637"/>
              </a:xfrm>
            </p:grpSpPr>
            <p:sp>
              <p:nvSpPr>
                <p:cNvPr id="20" name="Line 16"/>
                <p:cNvSpPr>
                  <a:spLocks noChangeShapeType="1"/>
                </p:cNvSpPr>
                <p:nvPr/>
              </p:nvSpPr>
              <p:spPr bwMode="auto">
                <a:xfrm>
                  <a:off x="4436368" y="1405921"/>
                  <a:ext cx="0" cy="38100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Rectangle 17"/>
                <p:cNvSpPr>
                  <a:spLocks noChangeArrowheads="1"/>
                </p:cNvSpPr>
                <p:nvPr/>
              </p:nvSpPr>
              <p:spPr bwMode="auto">
                <a:xfrm>
                  <a:off x="4283968" y="1024921"/>
                  <a:ext cx="322524" cy="369332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r</a:t>
                  </a:r>
                </a:p>
              </p:txBody>
            </p:sp>
            <p:sp>
              <p:nvSpPr>
                <p:cNvPr id="22" name="Rectangle 10"/>
                <p:cNvSpPr>
                  <a:spLocks noChangeArrowheads="1"/>
                </p:cNvSpPr>
                <p:nvPr/>
              </p:nvSpPr>
              <p:spPr bwMode="auto">
                <a:xfrm>
                  <a:off x="7021225" y="1823451"/>
                  <a:ext cx="899080" cy="434975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 err="1">
                      <a:latin typeface="Courier New" pitchFamily="-96" charset="0"/>
                    </a:rPr>
                    <a:t>i</a:t>
                  </a:r>
                  <a:endParaRPr lang="en-US" sz="2000" dirty="0">
                    <a:latin typeface="Courier New" pitchFamily="-96" charset="0"/>
                  </a:endParaRPr>
                </a:p>
              </p:txBody>
            </p:sp>
            <p:sp>
              <p:nvSpPr>
                <p:cNvPr id="23" name="Rectangle 12"/>
                <p:cNvSpPr>
                  <a:spLocks noChangeArrowheads="1"/>
                </p:cNvSpPr>
                <p:nvPr/>
              </p:nvSpPr>
              <p:spPr bwMode="auto">
                <a:xfrm>
                  <a:off x="4436368" y="1827213"/>
                  <a:ext cx="869944" cy="431800"/>
                </a:xfrm>
                <a:prstGeom prst="rect">
                  <a:avLst/>
                </a:prstGeom>
                <a:solidFill>
                  <a:srgbClr val="D5F1CF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>
                      <a:latin typeface="Courier New" pitchFamily="-96" charset="0"/>
                    </a:rPr>
                    <a:t>next</a:t>
                  </a:r>
                </a:p>
              </p:txBody>
            </p:sp>
            <p:sp>
              <p:nvSpPr>
                <p:cNvPr id="24" name="Rectangle 13"/>
                <p:cNvSpPr>
                  <a:spLocks noChangeArrowheads="1"/>
                </p:cNvSpPr>
                <p:nvPr/>
              </p:nvSpPr>
              <p:spPr bwMode="auto">
                <a:xfrm>
                  <a:off x="4355976" y="2242552"/>
                  <a:ext cx="333375" cy="393700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25" name="Rectangle 14"/>
                <p:cNvSpPr>
                  <a:spLocks noChangeArrowheads="1"/>
                </p:cNvSpPr>
                <p:nvPr/>
              </p:nvSpPr>
              <p:spPr bwMode="auto">
                <a:xfrm>
                  <a:off x="5148490" y="2259013"/>
                  <a:ext cx="336655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8</a:t>
                  </a:r>
                </a:p>
              </p:txBody>
            </p:sp>
            <p:sp>
              <p:nvSpPr>
                <p:cNvPr id="26" name="Rectangle 15"/>
                <p:cNvSpPr>
                  <a:spLocks noChangeArrowheads="1"/>
                </p:cNvSpPr>
                <p:nvPr/>
              </p:nvSpPr>
              <p:spPr bwMode="auto">
                <a:xfrm>
                  <a:off x="6775941" y="2259013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24</a:t>
                  </a:r>
                </a:p>
              </p:txBody>
            </p:sp>
            <p:sp>
              <p:nvSpPr>
                <p:cNvPr id="27" name="Rectangle 16"/>
                <p:cNvSpPr>
                  <a:spLocks noChangeArrowheads="1"/>
                </p:cNvSpPr>
                <p:nvPr/>
              </p:nvSpPr>
              <p:spPr bwMode="auto">
                <a:xfrm>
                  <a:off x="7772419" y="2225089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28</a:t>
                  </a:r>
                </a:p>
              </p:txBody>
            </p:sp>
          </p:grpSp>
          <p:sp>
            <p:nvSpPr>
              <p:cNvPr id="33" name="Rectangle 11"/>
              <p:cNvSpPr>
                <a:spLocks noChangeArrowheads="1"/>
              </p:cNvSpPr>
              <p:nvPr/>
            </p:nvSpPr>
            <p:spPr bwMode="auto">
              <a:xfrm>
                <a:off x="5573614" y="2286490"/>
                <a:ext cx="1739478" cy="43180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90487" tIns="44450" rIns="90487" bIns="44450" anchor="ctr"/>
              <a:lstStyle/>
              <a:p>
                <a:pPr eaLnBrk="0" hangingPunct="0">
                  <a:defRPr/>
                </a:pPr>
                <a:r>
                  <a:rPr lang="en-US" sz="2000">
                    <a:latin typeface="Courier New" pitchFamily="49" charset="0"/>
                  </a:rPr>
                  <a:t>a</a:t>
                </a:r>
              </a:p>
            </p:txBody>
          </p:sp>
        </p:grpSp>
        <p:sp>
          <p:nvSpPr>
            <p:cNvPr id="47" name="Freeform 16"/>
            <p:cNvSpPr>
              <a:spLocks/>
            </p:cNvSpPr>
            <p:nvPr/>
          </p:nvSpPr>
          <p:spPr bwMode="auto">
            <a:xfrm flipH="1">
              <a:off x="5082462" y="1487500"/>
              <a:ext cx="3810018" cy="457200"/>
            </a:xfrm>
            <a:custGeom>
              <a:avLst/>
              <a:gdLst>
                <a:gd name="T0" fmla="*/ 624 w 624"/>
                <a:gd name="T1" fmla="*/ 288 h 288"/>
                <a:gd name="T2" fmla="*/ 576 w 624"/>
                <a:gd name="T3" fmla="*/ 0 h 288"/>
                <a:gd name="T4" fmla="*/ 96 w 624"/>
                <a:gd name="T5" fmla="*/ 0 h 288"/>
                <a:gd name="T6" fmla="*/ 0 w 624"/>
                <a:gd name="T7" fmla="*/ 144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24"/>
                <a:gd name="T13" fmla="*/ 0 h 288"/>
                <a:gd name="T14" fmla="*/ 624 w 624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24" h="288">
                  <a:moveTo>
                    <a:pt x="624" y="288"/>
                  </a:moveTo>
                  <a:lnTo>
                    <a:pt x="576" y="0"/>
                  </a:lnTo>
                  <a:lnTo>
                    <a:pt x="96" y="0"/>
                  </a:lnTo>
                  <a:lnTo>
                    <a:pt x="0" y="14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666844" y="851796"/>
            <a:ext cx="2737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By convention, null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next</a:t>
            </a: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pointer indicates end of list</a:t>
            </a:r>
            <a:endParaRPr lang="en-US" dirty="0">
              <a:latin typeface="Calibri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1315D-3480-4EBB-B71C-68D0E152E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57</a:t>
            </a:fld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9A5B49-93D1-448E-8331-0BBF130616BD}"/>
              </a:ext>
            </a:extLst>
          </p:cNvPr>
          <p:cNvCxnSpPr/>
          <p:nvPr/>
        </p:nvCxnSpPr>
        <p:spPr>
          <a:xfrm>
            <a:off x="2066795" y="5934825"/>
            <a:ext cx="72650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3CAAC6-C294-4115-85EC-F2835BA3D037}"/>
              </a:ext>
            </a:extLst>
          </p:cNvPr>
          <p:cNvSpPr txBox="1"/>
          <p:nvPr/>
        </p:nvSpPr>
        <p:spPr>
          <a:xfrm>
            <a:off x="475988" y="5611659"/>
            <a:ext cx="1590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Move to next node in list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A7B2CFC-D0C4-42CF-888B-D088FFAAB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5789" y="2092364"/>
            <a:ext cx="1924900" cy="74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341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1" name="Rectangle 3"/>
          <p:cNvSpPr>
            <a:spLocks noChangeArrowheads="1"/>
          </p:cNvSpPr>
          <p:nvPr/>
        </p:nvSpPr>
        <p:spPr bwMode="auto">
          <a:xfrm>
            <a:off x="2543196" y="4898710"/>
            <a:ext cx="7393186" cy="175176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.L11:                          # </a:t>
            </a:r>
            <a:r>
              <a:rPr lang="cs-CZ" dirty="0" err="1">
                <a:latin typeface="Courier New" pitchFamily="49" charset="0"/>
              </a:rPr>
              <a:t>loop</a:t>
            </a:r>
            <a:r>
              <a:rPr lang="cs-CZ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movslq</a:t>
            </a:r>
            <a:r>
              <a:rPr lang="cs-CZ" dirty="0">
                <a:latin typeface="Courier New" pitchFamily="49" charset="0"/>
              </a:rPr>
              <a:t>  24(%rdi), %</a:t>
            </a:r>
            <a:r>
              <a:rPr lang="cs-CZ" dirty="0" err="1">
                <a:latin typeface="Courier New" pitchFamily="49" charset="0"/>
              </a:rPr>
              <a:t>rax</a:t>
            </a:r>
            <a:r>
              <a:rPr lang="cs-CZ" dirty="0">
                <a:latin typeface="Courier New" pitchFamily="49" charset="0"/>
              </a:rPr>
              <a:t>       #   i = M[r+24]	  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movl</a:t>
            </a:r>
            <a:r>
              <a:rPr lang="cs-CZ" dirty="0">
                <a:latin typeface="Courier New" pitchFamily="49" charset="0"/>
              </a:rPr>
              <a:t>    %</a:t>
            </a:r>
            <a:r>
              <a:rPr lang="cs-CZ" dirty="0" err="1">
                <a:latin typeface="Courier New" pitchFamily="49" charset="0"/>
              </a:rPr>
              <a:t>esi</a:t>
            </a:r>
            <a:r>
              <a:rPr lang="cs-CZ" dirty="0">
                <a:latin typeface="Courier New" pitchFamily="49" charset="0"/>
              </a:rPr>
              <a:t>, 8(%rdi,%rax,4) #   M[r+8+4*i] = val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movq</a:t>
            </a:r>
            <a:r>
              <a:rPr lang="cs-CZ" dirty="0">
                <a:latin typeface="Courier New" pitchFamily="49" charset="0"/>
              </a:rPr>
              <a:t>    (%rdi), %rdi         #   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 = M[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]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testq</a:t>
            </a:r>
            <a:r>
              <a:rPr lang="cs-CZ" dirty="0">
                <a:latin typeface="Courier New" pitchFamily="49" charset="0"/>
              </a:rPr>
              <a:t>   %rdi, %rdi           #   Test </a:t>
            </a:r>
            <a:r>
              <a:rPr lang="cs-CZ" dirty="0" err="1">
                <a:latin typeface="Courier New" pitchFamily="49" charset="0"/>
              </a:rPr>
              <a:t>r</a:t>
            </a:r>
            <a:endParaRPr lang="cs-CZ" dirty="0">
              <a:latin typeface="Courier New" pitchFamily="49" charset="0"/>
            </a:endParaRP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jne</a:t>
            </a:r>
            <a:r>
              <a:rPr lang="cs-CZ" dirty="0">
                <a:latin typeface="Courier New" pitchFamily="49" charset="0"/>
              </a:rPr>
              <a:t>     .L11                 #   </a:t>
            </a:r>
            <a:r>
              <a:rPr lang="cs-CZ" dirty="0" err="1">
                <a:latin typeface="Courier New" pitchFamily="49" charset="0"/>
              </a:rPr>
              <a:t>if</a:t>
            </a:r>
            <a:r>
              <a:rPr lang="cs-CZ" dirty="0">
                <a:latin typeface="Courier New" pitchFamily="49" charset="0"/>
              </a:rPr>
              <a:t> !=0 </a:t>
            </a:r>
            <a:r>
              <a:rPr lang="cs-CZ" dirty="0" err="1">
                <a:latin typeface="Courier New" pitchFamily="49" charset="0"/>
              </a:rPr>
              <a:t>goto</a:t>
            </a:r>
            <a:r>
              <a:rPr lang="cs-CZ" dirty="0">
                <a:latin typeface="Courier New" pitchFamily="49" charset="0"/>
              </a:rPr>
              <a:t> </a:t>
            </a:r>
            <a:r>
              <a:rPr lang="cs-CZ" dirty="0" err="1">
                <a:latin typeface="Courier New" pitchFamily="49" charset="0"/>
              </a:rPr>
              <a:t>loop</a:t>
            </a:r>
            <a:endParaRPr lang="cs-CZ" dirty="0">
              <a:latin typeface="Courier New" pitchFamily="49" charset="0"/>
            </a:endParaRPr>
          </a:p>
        </p:txBody>
      </p:sp>
      <p:sp>
        <p:nvSpPr>
          <p:cNvPr id="324612" name="Rectangle 4"/>
          <p:cNvSpPr>
            <a:spLocks noChangeArrowheads="1"/>
          </p:cNvSpPr>
          <p:nvPr/>
        </p:nvSpPr>
        <p:spPr bwMode="auto">
          <a:xfrm>
            <a:off x="1666844" y="2057400"/>
            <a:ext cx="3971924" cy="258275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nn-NO" dirty="0">
                <a:latin typeface="Courier New" pitchFamily="-96" charset="0"/>
              </a:rPr>
              <a:t>void set_val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(struct rec *r, int val)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while (r) 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int i = r-&gt;i;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r-&gt;a[i] = val;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 = r-&gt;</a:t>
            </a:r>
            <a:r>
              <a:rPr lang="nn-NO" dirty="0" err="1">
                <a:latin typeface="Courier New" pitchFamily="-96" charset="0"/>
              </a:rPr>
              <a:t>next</a:t>
            </a:r>
            <a:r>
              <a:rPr lang="nn-NO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}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}</a:t>
            </a:r>
          </a:p>
        </p:txBody>
      </p:sp>
      <p:sp>
        <p:nvSpPr>
          <p:cNvPr id="12186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itchFamily="-96" charset="0"/>
              </a:rPr>
              <a:t>Following Linked List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/>
        </p:nvGraphicFramePr>
        <p:xfrm>
          <a:off x="5816600" y="3573016"/>
          <a:ext cx="28956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rdi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rsi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val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Rectangle 2"/>
          <p:cNvSpPr>
            <a:spLocks noChangeArrowheads="1"/>
          </p:cNvSpPr>
          <p:nvPr/>
        </p:nvSpPr>
        <p:spPr bwMode="auto">
          <a:xfrm>
            <a:off x="6640088" y="332657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 // </a:t>
            </a:r>
            <a:r>
              <a:rPr lang="en-US" dirty="0">
                <a:solidFill>
                  <a:srgbClr val="FF0000"/>
                </a:solidFill>
                <a:latin typeface="Courier New" pitchFamily="-96" charset="0"/>
              </a:rPr>
              <a:t>DIFFERENT ORDER!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974944" y="1797364"/>
            <a:ext cx="4441537" cy="1631637"/>
            <a:chOff x="4450943" y="1049360"/>
            <a:chExt cx="4441537" cy="1631637"/>
          </a:xfrm>
        </p:grpSpPr>
        <p:grpSp>
          <p:nvGrpSpPr>
            <p:cNvPr id="2" name="Group 1"/>
            <p:cNvGrpSpPr/>
            <p:nvPr/>
          </p:nvGrpSpPr>
          <p:grpSpPr>
            <a:xfrm>
              <a:off x="4450943" y="1049360"/>
              <a:ext cx="3979019" cy="1631637"/>
              <a:chOff x="4563315" y="1484784"/>
              <a:chExt cx="3979019" cy="1631637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4563315" y="1484784"/>
                <a:ext cx="3979019" cy="1631637"/>
                <a:chOff x="4283968" y="1024921"/>
                <a:chExt cx="3979019" cy="1631637"/>
              </a:xfrm>
            </p:grpSpPr>
            <p:sp>
              <p:nvSpPr>
                <p:cNvPr id="20" name="Line 16"/>
                <p:cNvSpPr>
                  <a:spLocks noChangeShapeType="1"/>
                </p:cNvSpPr>
                <p:nvPr/>
              </p:nvSpPr>
              <p:spPr bwMode="auto">
                <a:xfrm>
                  <a:off x="4436368" y="1405921"/>
                  <a:ext cx="0" cy="38100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Rectangle 17"/>
                <p:cNvSpPr>
                  <a:spLocks noChangeArrowheads="1"/>
                </p:cNvSpPr>
                <p:nvPr/>
              </p:nvSpPr>
              <p:spPr bwMode="auto">
                <a:xfrm>
                  <a:off x="4283968" y="1024921"/>
                  <a:ext cx="322524" cy="369332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r</a:t>
                  </a:r>
                </a:p>
              </p:txBody>
            </p:sp>
            <p:sp>
              <p:nvSpPr>
                <p:cNvPr id="22" name="Rectangle 10"/>
                <p:cNvSpPr>
                  <a:spLocks noChangeArrowheads="1"/>
                </p:cNvSpPr>
                <p:nvPr/>
              </p:nvSpPr>
              <p:spPr bwMode="auto">
                <a:xfrm>
                  <a:off x="7021225" y="1823451"/>
                  <a:ext cx="899080" cy="434975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 err="1">
                      <a:latin typeface="Courier New" pitchFamily="-96" charset="0"/>
                    </a:rPr>
                    <a:t>i</a:t>
                  </a:r>
                  <a:endParaRPr lang="en-US" sz="2000" dirty="0">
                    <a:latin typeface="Courier New" pitchFamily="-96" charset="0"/>
                  </a:endParaRPr>
                </a:p>
              </p:txBody>
            </p:sp>
            <p:sp>
              <p:nvSpPr>
                <p:cNvPr id="23" name="Rectangle 12"/>
                <p:cNvSpPr>
                  <a:spLocks noChangeArrowheads="1"/>
                </p:cNvSpPr>
                <p:nvPr/>
              </p:nvSpPr>
              <p:spPr bwMode="auto">
                <a:xfrm>
                  <a:off x="4436368" y="1827213"/>
                  <a:ext cx="869944" cy="431800"/>
                </a:xfrm>
                <a:prstGeom prst="rect">
                  <a:avLst/>
                </a:prstGeom>
                <a:solidFill>
                  <a:srgbClr val="D5F1CF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>
                      <a:latin typeface="Courier New" pitchFamily="-96" charset="0"/>
                    </a:rPr>
                    <a:t>next</a:t>
                  </a:r>
                </a:p>
              </p:txBody>
            </p:sp>
            <p:sp>
              <p:nvSpPr>
                <p:cNvPr id="24" name="Rectangle 13"/>
                <p:cNvSpPr>
                  <a:spLocks noChangeArrowheads="1"/>
                </p:cNvSpPr>
                <p:nvPr/>
              </p:nvSpPr>
              <p:spPr bwMode="auto">
                <a:xfrm>
                  <a:off x="4355976" y="2242552"/>
                  <a:ext cx="333375" cy="393700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25" name="Rectangle 14"/>
                <p:cNvSpPr>
                  <a:spLocks noChangeArrowheads="1"/>
                </p:cNvSpPr>
                <p:nvPr/>
              </p:nvSpPr>
              <p:spPr bwMode="auto">
                <a:xfrm>
                  <a:off x="5148490" y="2259013"/>
                  <a:ext cx="336655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8</a:t>
                  </a:r>
                </a:p>
              </p:txBody>
            </p:sp>
            <p:sp>
              <p:nvSpPr>
                <p:cNvPr id="26" name="Rectangle 15"/>
                <p:cNvSpPr>
                  <a:spLocks noChangeArrowheads="1"/>
                </p:cNvSpPr>
                <p:nvPr/>
              </p:nvSpPr>
              <p:spPr bwMode="auto">
                <a:xfrm>
                  <a:off x="6775941" y="2259013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24</a:t>
                  </a:r>
                </a:p>
              </p:txBody>
            </p:sp>
            <p:sp>
              <p:nvSpPr>
                <p:cNvPr id="27" name="Rectangle 16"/>
                <p:cNvSpPr>
                  <a:spLocks noChangeArrowheads="1"/>
                </p:cNvSpPr>
                <p:nvPr/>
              </p:nvSpPr>
              <p:spPr bwMode="auto">
                <a:xfrm>
                  <a:off x="7772419" y="2225089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28</a:t>
                  </a:r>
                </a:p>
              </p:txBody>
            </p:sp>
          </p:grpSp>
          <p:sp>
            <p:nvSpPr>
              <p:cNvPr id="33" name="Rectangle 11"/>
              <p:cNvSpPr>
                <a:spLocks noChangeArrowheads="1"/>
              </p:cNvSpPr>
              <p:nvPr/>
            </p:nvSpPr>
            <p:spPr bwMode="auto">
              <a:xfrm>
                <a:off x="5573614" y="2286490"/>
                <a:ext cx="1739478" cy="43180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90487" tIns="44450" rIns="90487" bIns="44450" anchor="ctr"/>
              <a:lstStyle/>
              <a:p>
                <a:pPr eaLnBrk="0" hangingPunct="0">
                  <a:defRPr/>
                </a:pPr>
                <a:r>
                  <a:rPr lang="en-US" sz="2000">
                    <a:latin typeface="Courier New" pitchFamily="49" charset="0"/>
                  </a:rPr>
                  <a:t>a</a:t>
                </a:r>
              </a:p>
            </p:txBody>
          </p:sp>
        </p:grpSp>
        <p:sp>
          <p:nvSpPr>
            <p:cNvPr id="47" name="Freeform 16"/>
            <p:cNvSpPr>
              <a:spLocks/>
            </p:cNvSpPr>
            <p:nvPr/>
          </p:nvSpPr>
          <p:spPr bwMode="auto">
            <a:xfrm flipH="1">
              <a:off x="5082462" y="1487500"/>
              <a:ext cx="3810018" cy="457200"/>
            </a:xfrm>
            <a:custGeom>
              <a:avLst/>
              <a:gdLst>
                <a:gd name="T0" fmla="*/ 624 w 624"/>
                <a:gd name="T1" fmla="*/ 288 h 288"/>
                <a:gd name="T2" fmla="*/ 576 w 624"/>
                <a:gd name="T3" fmla="*/ 0 h 288"/>
                <a:gd name="T4" fmla="*/ 96 w 624"/>
                <a:gd name="T5" fmla="*/ 0 h 288"/>
                <a:gd name="T6" fmla="*/ 0 w 624"/>
                <a:gd name="T7" fmla="*/ 144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24"/>
                <a:gd name="T13" fmla="*/ 0 h 288"/>
                <a:gd name="T14" fmla="*/ 624 w 624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24" h="288">
                  <a:moveTo>
                    <a:pt x="624" y="288"/>
                  </a:moveTo>
                  <a:lnTo>
                    <a:pt x="576" y="0"/>
                  </a:lnTo>
                  <a:lnTo>
                    <a:pt x="96" y="0"/>
                  </a:lnTo>
                  <a:lnTo>
                    <a:pt x="0" y="14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666844" y="851796"/>
            <a:ext cx="2737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By convention, null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next</a:t>
            </a: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pointer indicates end of list</a:t>
            </a:r>
            <a:endParaRPr lang="en-US" dirty="0">
              <a:latin typeface="Calibri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1315D-3480-4EBB-B71C-68D0E152E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58</a:t>
            </a:fld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9A5B49-93D1-448E-8331-0BBF130616BD}"/>
              </a:ext>
            </a:extLst>
          </p:cNvPr>
          <p:cNvCxnSpPr/>
          <p:nvPr/>
        </p:nvCxnSpPr>
        <p:spPr>
          <a:xfrm>
            <a:off x="1912013" y="6328786"/>
            <a:ext cx="72650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53CAAC6-C294-4115-85EC-F2835BA3D037}"/>
              </a:ext>
            </a:extLst>
          </p:cNvPr>
          <p:cNvSpPr txBox="1"/>
          <p:nvPr/>
        </p:nvSpPr>
        <p:spPr>
          <a:xfrm>
            <a:off x="475988" y="6138239"/>
            <a:ext cx="1590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US" dirty="0"/>
              <a:t> check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1D376082-5B8C-4C6E-841C-595CC46F57E8}"/>
              </a:ext>
            </a:extLst>
          </p:cNvPr>
          <p:cNvSpPr/>
          <p:nvPr/>
        </p:nvSpPr>
        <p:spPr>
          <a:xfrm>
            <a:off x="2793304" y="6109867"/>
            <a:ext cx="123399" cy="460002"/>
          </a:xfrm>
          <a:prstGeom prst="leftBrace">
            <a:avLst>
              <a:gd name="adj1" fmla="val 8333"/>
              <a:gd name="adj2" fmla="val 47929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E4F1269-5503-4D5D-AD28-7A9F577D3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5789" y="2092364"/>
            <a:ext cx="1924900" cy="74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1258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5" y="685800"/>
            <a:ext cx="10972798" cy="54864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/>
              <a:t>Pointers</a:t>
            </a:r>
          </a:p>
          <a:p>
            <a:pPr lvl="1"/>
            <a:endParaRPr lang="en-US" dirty="0"/>
          </a:p>
          <a:p>
            <a:r>
              <a:rPr lang="en-US" dirty="0"/>
              <a:t>One-dimensional Arrays</a:t>
            </a:r>
          </a:p>
          <a:p>
            <a:r>
              <a:rPr lang="en-US" dirty="0"/>
              <a:t>Multi-dimensional Arrays</a:t>
            </a:r>
          </a:p>
          <a:p>
            <a:r>
              <a:rPr lang="en-US" dirty="0"/>
              <a:t>Multi-level Arrays</a:t>
            </a:r>
          </a:p>
          <a:p>
            <a:pPr lvl="1"/>
            <a:endParaRPr lang="en-US" dirty="0"/>
          </a:p>
          <a:p>
            <a:r>
              <a:rPr lang="en-US" dirty="0"/>
              <a:t>Struct Layout</a:t>
            </a:r>
          </a:p>
          <a:p>
            <a:r>
              <a:rPr lang="en-US" b="1" dirty="0"/>
              <a:t>Struct Padding and Alignment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821626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Data Types</a:t>
            </a:r>
          </a:p>
        </p:txBody>
      </p:sp>
      <p:sp>
        <p:nvSpPr>
          <p:cNvPr id="300035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lIns="90487" tIns="44450" rIns="90487" bIns="44450" rtlCol="0">
            <a:normAutofit/>
          </a:bodyPr>
          <a:lstStyle/>
          <a:p>
            <a:pPr marL="223838" indent="-223838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Integers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Stored &amp; operated on in general (integer) registers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Signed vs. unsigned depends on instructions used</a:t>
            </a:r>
            <a:br>
              <a:rPr lang="en-US" dirty="0"/>
            </a:br>
            <a:endParaRPr lang="en-US" dirty="0"/>
          </a:p>
          <a:p>
            <a:pPr marL="839788" lvl="2" indent="-165100" defTabSz="895350">
              <a:buNone/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sz="2600" b="1" dirty="0">
                <a:latin typeface="Calibri" pitchFamily="-96" charset="0"/>
              </a:rPr>
              <a:t>Intel		ASM	Bytes	C</a:t>
            </a:r>
          </a:p>
          <a:p>
            <a:pPr marL="839788" lvl="2" indent="-165100" defTabSz="895350">
              <a:buNone/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sz="2600" dirty="0">
                <a:latin typeface="Calibri" pitchFamily="-96" charset="0"/>
              </a:rPr>
              <a:t>byte		</a:t>
            </a:r>
            <a:r>
              <a:rPr lang="en-US" sz="2600" b="1" dirty="0">
                <a:latin typeface="Courier New" pitchFamily="-96" charset="0"/>
              </a:rPr>
              <a:t>b</a:t>
            </a:r>
            <a:r>
              <a:rPr lang="en-US" sz="2600" dirty="0">
                <a:latin typeface="Calibri" pitchFamily="-96" charset="0"/>
              </a:rPr>
              <a:t>	1	</a:t>
            </a:r>
            <a:r>
              <a:rPr lang="en-US" sz="2600" b="1" dirty="0">
                <a:latin typeface="Calibri" pitchFamily="-96" charset="0"/>
              </a:rPr>
              <a:t>[</a:t>
            </a:r>
            <a:r>
              <a:rPr lang="en-US" sz="2600" b="1" dirty="0">
                <a:latin typeface="Courier New" pitchFamily="-96" charset="0"/>
              </a:rPr>
              <a:t>unsigned</a:t>
            </a:r>
            <a:r>
              <a:rPr lang="en-US" sz="2600" b="1" dirty="0">
                <a:latin typeface="Calibri" pitchFamily="-96" charset="0"/>
              </a:rPr>
              <a:t>]</a:t>
            </a:r>
            <a:r>
              <a:rPr lang="en-US" sz="2600" b="1" dirty="0">
                <a:latin typeface="Courier New" pitchFamily="-96" charset="0"/>
              </a:rPr>
              <a:t> char</a:t>
            </a:r>
          </a:p>
          <a:p>
            <a:pPr marL="839788" lvl="2" indent="-165100" defTabSz="895350">
              <a:buNone/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sz="2600" dirty="0">
                <a:latin typeface="Calibri" pitchFamily="-96" charset="0"/>
              </a:rPr>
              <a:t>word		</a:t>
            </a:r>
            <a:r>
              <a:rPr lang="en-US" sz="2600" b="1" dirty="0">
                <a:latin typeface="Courier New" pitchFamily="-96" charset="0"/>
              </a:rPr>
              <a:t>w</a:t>
            </a:r>
            <a:r>
              <a:rPr lang="en-US" sz="2600" dirty="0">
                <a:latin typeface="Calibri" pitchFamily="-96" charset="0"/>
              </a:rPr>
              <a:t>	2	</a:t>
            </a:r>
            <a:r>
              <a:rPr lang="en-US" sz="2600" b="1" dirty="0">
                <a:latin typeface="Calibri" pitchFamily="-96" charset="0"/>
              </a:rPr>
              <a:t>[</a:t>
            </a:r>
            <a:r>
              <a:rPr lang="en-US" sz="2600" b="1" dirty="0">
                <a:latin typeface="Courier New" pitchFamily="-96" charset="0"/>
              </a:rPr>
              <a:t>unsigned</a:t>
            </a:r>
            <a:r>
              <a:rPr lang="en-US" sz="2600" b="1" dirty="0">
                <a:latin typeface="Calibri" pitchFamily="-96" charset="0"/>
              </a:rPr>
              <a:t>]</a:t>
            </a:r>
            <a:r>
              <a:rPr lang="en-US" sz="2600" b="1" dirty="0">
                <a:latin typeface="Courier New" pitchFamily="-96" charset="0"/>
              </a:rPr>
              <a:t> short</a:t>
            </a:r>
            <a:endParaRPr lang="en-US" sz="2600" b="1" dirty="0">
              <a:latin typeface="Calibri" pitchFamily="-96" charset="0"/>
            </a:endParaRPr>
          </a:p>
          <a:p>
            <a:pPr marL="839788" lvl="2" indent="-165100" defTabSz="895350">
              <a:buNone/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sz="2600" dirty="0">
                <a:latin typeface="Calibri" pitchFamily="-96" charset="0"/>
              </a:rPr>
              <a:t>double word		</a:t>
            </a:r>
            <a:r>
              <a:rPr lang="en-US" sz="2600" b="1" dirty="0">
                <a:latin typeface="Courier New" pitchFamily="-96" charset="0"/>
              </a:rPr>
              <a:t>l</a:t>
            </a:r>
            <a:r>
              <a:rPr lang="en-US" sz="2600" dirty="0">
                <a:latin typeface="Calibri" pitchFamily="-96" charset="0"/>
              </a:rPr>
              <a:t>	4	</a:t>
            </a:r>
            <a:r>
              <a:rPr lang="en-US" sz="2600" b="1" dirty="0">
                <a:latin typeface="Calibri" pitchFamily="-96" charset="0"/>
              </a:rPr>
              <a:t>[</a:t>
            </a:r>
            <a:r>
              <a:rPr lang="en-US" sz="2600" b="1" dirty="0">
                <a:latin typeface="Courier New" pitchFamily="-96" charset="0"/>
              </a:rPr>
              <a:t>unsigned</a:t>
            </a:r>
            <a:r>
              <a:rPr lang="en-US" sz="2600" b="1" dirty="0">
                <a:latin typeface="Calibri" pitchFamily="-96" charset="0"/>
              </a:rPr>
              <a:t>]</a:t>
            </a:r>
            <a:r>
              <a:rPr lang="en-US" sz="2600" b="1" dirty="0">
                <a:latin typeface="Courier New" pitchFamily="-96" charset="0"/>
              </a:rPr>
              <a:t> int</a:t>
            </a:r>
          </a:p>
          <a:p>
            <a:pPr marL="839788" lvl="2" indent="-165100" defTabSz="895350">
              <a:buNone/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sz="2600" dirty="0">
                <a:latin typeface="Calibri" pitchFamily="-96" charset="0"/>
              </a:rPr>
              <a:t>quad word		</a:t>
            </a:r>
            <a:r>
              <a:rPr lang="en-US" sz="2600" b="1" dirty="0">
                <a:latin typeface="Courier New" pitchFamily="-96" charset="0"/>
              </a:rPr>
              <a:t>q</a:t>
            </a:r>
            <a:r>
              <a:rPr lang="en-US" sz="2600" dirty="0">
                <a:latin typeface="Calibri" pitchFamily="-96" charset="0"/>
              </a:rPr>
              <a:t>	8	</a:t>
            </a:r>
            <a:r>
              <a:rPr lang="en-US" sz="2600" b="1" dirty="0">
                <a:latin typeface="Calibri" pitchFamily="-96" charset="0"/>
              </a:rPr>
              <a:t>[</a:t>
            </a:r>
            <a:r>
              <a:rPr lang="en-US" sz="2600" b="1" dirty="0">
                <a:latin typeface="Courier New" pitchFamily="-96" charset="0"/>
              </a:rPr>
              <a:t>unsigned</a:t>
            </a:r>
            <a:r>
              <a:rPr lang="en-US" sz="2600" b="1" dirty="0">
                <a:latin typeface="Calibri" pitchFamily="-96" charset="0"/>
              </a:rPr>
              <a:t>]</a:t>
            </a:r>
            <a:r>
              <a:rPr lang="en-US" sz="2600" b="1" dirty="0">
                <a:latin typeface="Courier New" pitchFamily="-96" charset="0"/>
              </a:rPr>
              <a:t> long int</a:t>
            </a:r>
          </a:p>
          <a:p>
            <a:pPr marL="839788" lvl="2" indent="-165100" defTabSz="895350">
              <a:buNone/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endParaRPr lang="en-US" sz="2600" dirty="0">
              <a:latin typeface="Calibri" pitchFamily="-96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6157AC-DE60-451B-831B-519177537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392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1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Alignment</a:t>
            </a:r>
          </a:p>
        </p:txBody>
      </p:sp>
      <p:sp>
        <p:nvSpPr>
          <p:cNvPr id="690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Aligned data</a:t>
            </a:r>
          </a:p>
          <a:p>
            <a:pPr lvl="1"/>
            <a:r>
              <a:rPr lang="en-US" dirty="0"/>
              <a:t>Primitive data type requires K bytes</a:t>
            </a:r>
          </a:p>
          <a:p>
            <a:pPr lvl="1"/>
            <a:r>
              <a:rPr lang="en-US" dirty="0"/>
              <a:t>Address must typically be a multiple of K (e.g., 1,2,4 or 8)</a:t>
            </a:r>
          </a:p>
          <a:p>
            <a:pPr lvl="2"/>
            <a:r>
              <a:rPr lang="en-US" dirty="0"/>
              <a:t>an address that is a multiple of K is called “K-byte aligned”</a:t>
            </a:r>
          </a:p>
          <a:p>
            <a:pPr lvl="2"/>
            <a:endParaRPr lang="en-US" dirty="0"/>
          </a:p>
          <a:p>
            <a:r>
              <a:rPr lang="en-US" dirty="0"/>
              <a:t>Required on some machines; recommended on x86-64</a:t>
            </a:r>
          </a:p>
          <a:p>
            <a:pPr lvl="1"/>
            <a:r>
              <a:rPr lang="en-US" dirty="0"/>
              <a:t>But not doing it will really slow down your program</a:t>
            </a:r>
          </a:p>
          <a:p>
            <a:pPr lvl="1"/>
            <a:endParaRPr lang="en-US" dirty="0"/>
          </a:p>
          <a:p>
            <a:r>
              <a:rPr lang="en-US" dirty="0"/>
              <a:t>For example, pointers need 8-byte alignment</a:t>
            </a:r>
          </a:p>
          <a:p>
            <a:pPr lvl="1"/>
            <a:r>
              <a:rPr lang="en-US" dirty="0"/>
              <a:t>Multiple of 8 is fine, non-multiple of 8 is bad</a:t>
            </a:r>
            <a:endParaRPr lang="en-US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EDD554-15BF-4862-B845-92D34BF60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5841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1" name="Rectangle 3"/>
          <p:cNvSpPr>
            <a:spLocks noChangeArrowheads="1"/>
          </p:cNvSpPr>
          <p:nvPr/>
        </p:nvSpPr>
        <p:spPr bwMode="auto">
          <a:xfrm>
            <a:off x="2543196" y="4898710"/>
            <a:ext cx="7159604" cy="175176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.L11:                         # </a:t>
            </a:r>
            <a:r>
              <a:rPr lang="cs-CZ" dirty="0" err="1">
                <a:latin typeface="Courier New" pitchFamily="49" charset="0"/>
              </a:rPr>
              <a:t>loop</a:t>
            </a:r>
            <a:r>
              <a:rPr lang="cs-CZ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movslq</a:t>
            </a:r>
            <a:r>
              <a:rPr lang="cs-CZ" dirty="0">
                <a:latin typeface="Courier New" pitchFamily="49" charset="0"/>
              </a:rPr>
              <a:t>  16(%rdi), %</a:t>
            </a:r>
            <a:r>
              <a:rPr lang="cs-CZ" dirty="0" err="1">
                <a:latin typeface="Courier New" pitchFamily="49" charset="0"/>
              </a:rPr>
              <a:t>rax</a:t>
            </a:r>
            <a:r>
              <a:rPr lang="cs-CZ" dirty="0">
                <a:latin typeface="Courier New" pitchFamily="49" charset="0"/>
              </a:rPr>
              <a:t>      #   i = M[r+16]	  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movl</a:t>
            </a:r>
            <a:r>
              <a:rPr lang="cs-CZ" dirty="0">
                <a:latin typeface="Courier New" pitchFamily="49" charset="0"/>
              </a:rPr>
              <a:t>    %</a:t>
            </a:r>
            <a:r>
              <a:rPr lang="cs-CZ" dirty="0" err="1">
                <a:latin typeface="Courier New" pitchFamily="49" charset="0"/>
              </a:rPr>
              <a:t>esi</a:t>
            </a:r>
            <a:r>
              <a:rPr lang="cs-CZ" dirty="0">
                <a:latin typeface="Courier New" pitchFamily="49" charset="0"/>
              </a:rPr>
              <a:t>, (%rdi,%rax,4) #   M[r+4*i] = val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movq    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</a:rPr>
              <a:t>??</a:t>
            </a:r>
            <a:r>
              <a:rPr lang="cs-CZ" dirty="0">
                <a:latin typeface="Courier New" pitchFamily="49" charset="0"/>
              </a:rPr>
              <a:t>(%rdi), %rdi      #   r = M[r+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</a:rPr>
              <a:t>??</a:t>
            </a:r>
            <a:r>
              <a:rPr lang="cs-CZ" dirty="0">
                <a:latin typeface="Courier New" pitchFamily="49" charset="0"/>
              </a:rPr>
              <a:t>]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testq</a:t>
            </a:r>
            <a:r>
              <a:rPr lang="cs-CZ" dirty="0">
                <a:latin typeface="Courier New" pitchFamily="49" charset="0"/>
              </a:rPr>
              <a:t>   %rdi, %rdi          #   Test </a:t>
            </a:r>
            <a:r>
              <a:rPr lang="cs-CZ" dirty="0" err="1">
                <a:latin typeface="Courier New" pitchFamily="49" charset="0"/>
              </a:rPr>
              <a:t>r</a:t>
            </a:r>
            <a:endParaRPr lang="cs-CZ" dirty="0">
              <a:latin typeface="Courier New" pitchFamily="49" charset="0"/>
            </a:endParaRP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jne</a:t>
            </a:r>
            <a:r>
              <a:rPr lang="cs-CZ" dirty="0">
                <a:latin typeface="Courier New" pitchFamily="49" charset="0"/>
              </a:rPr>
              <a:t>     .L11                #   </a:t>
            </a:r>
            <a:r>
              <a:rPr lang="cs-CZ" dirty="0" err="1">
                <a:latin typeface="Courier New" pitchFamily="49" charset="0"/>
              </a:rPr>
              <a:t>if</a:t>
            </a:r>
            <a:r>
              <a:rPr lang="cs-CZ" dirty="0">
                <a:latin typeface="Courier New" pitchFamily="49" charset="0"/>
              </a:rPr>
              <a:t> !=0 </a:t>
            </a:r>
            <a:r>
              <a:rPr lang="cs-CZ" dirty="0" err="1">
                <a:latin typeface="Courier New" pitchFamily="49" charset="0"/>
              </a:rPr>
              <a:t>goto</a:t>
            </a:r>
            <a:r>
              <a:rPr lang="cs-CZ" dirty="0">
                <a:latin typeface="Courier New" pitchFamily="49" charset="0"/>
              </a:rPr>
              <a:t> </a:t>
            </a:r>
            <a:r>
              <a:rPr lang="cs-CZ" dirty="0" err="1">
                <a:latin typeface="Courier New" pitchFamily="49" charset="0"/>
              </a:rPr>
              <a:t>loop</a:t>
            </a:r>
            <a:endParaRPr lang="cs-CZ" dirty="0">
              <a:latin typeface="Courier New" pitchFamily="49" charset="0"/>
            </a:endParaRPr>
          </a:p>
        </p:txBody>
      </p:sp>
      <p:sp>
        <p:nvSpPr>
          <p:cNvPr id="324612" name="Rectangle 4"/>
          <p:cNvSpPr>
            <a:spLocks noChangeArrowheads="1"/>
          </p:cNvSpPr>
          <p:nvPr/>
        </p:nvSpPr>
        <p:spPr bwMode="auto">
          <a:xfrm>
            <a:off x="1666844" y="2057400"/>
            <a:ext cx="3971924" cy="258275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nn-NO" dirty="0">
                <a:latin typeface="Courier New" pitchFamily="-96" charset="0"/>
              </a:rPr>
              <a:t>void set_val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(struct rec *r, int val)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while (r) 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int i = r-&gt;i;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r-&gt;a[i] = val;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 = r-&gt;</a:t>
            </a:r>
            <a:r>
              <a:rPr lang="nn-NO" dirty="0" err="1">
                <a:latin typeface="Courier New" pitchFamily="-96" charset="0"/>
              </a:rPr>
              <a:t>next</a:t>
            </a:r>
            <a:r>
              <a:rPr lang="nn-NO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}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}</a:t>
            </a:r>
          </a:p>
        </p:txBody>
      </p:sp>
      <p:sp>
        <p:nvSpPr>
          <p:cNvPr id="121860" name="Rectangle 5"/>
          <p:cNvSpPr>
            <a:spLocks noGrp="1" noChangeArrowheads="1"/>
          </p:cNvSpPr>
          <p:nvPr>
            <p:ph type="title"/>
          </p:nvPr>
        </p:nvSpPr>
        <p:spPr>
          <a:xfrm>
            <a:off x="607595" y="228600"/>
            <a:ext cx="5209005" cy="1303228"/>
          </a:xfrm>
        </p:spPr>
        <p:txBody>
          <a:bodyPr>
            <a:noAutofit/>
          </a:bodyPr>
          <a:lstStyle/>
          <a:p>
            <a:r>
              <a:rPr lang="en-US" dirty="0"/>
              <a:t>Problem: reordering can lead to different layouts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/>
        </p:nvGraphicFramePr>
        <p:xfrm>
          <a:off x="5816600" y="3573016"/>
          <a:ext cx="28956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rdi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rsi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val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Rectangle 2"/>
          <p:cNvSpPr>
            <a:spLocks noChangeArrowheads="1"/>
          </p:cNvSpPr>
          <p:nvPr/>
        </p:nvSpPr>
        <p:spPr bwMode="auto">
          <a:xfrm>
            <a:off x="6640088" y="332657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880632" y="3628483"/>
            <a:ext cx="17997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Calibri" pitchFamily="34" charset="0"/>
              </a:rPr>
              <a:t>Alignment is wrong!!</a:t>
            </a:r>
          </a:p>
          <a:p>
            <a:endParaRPr lang="en-US" sz="2400" dirty="0">
              <a:solidFill>
                <a:srgbClr val="FF0000"/>
              </a:solidFill>
              <a:latin typeface="Calibri" pitchFamily="34" charset="0"/>
            </a:endParaRPr>
          </a:p>
          <a:p>
            <a:r>
              <a:rPr lang="en-US" sz="2400" dirty="0">
                <a:solidFill>
                  <a:srgbClr val="FF0000"/>
                </a:solidFill>
                <a:latin typeface="Calibri" pitchFamily="34" charset="0"/>
              </a:rPr>
              <a:t>Can’t load 8 bytes from address 20 efficiently</a:t>
            </a:r>
            <a:endParaRPr lang="en-US" sz="24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5974944" y="1745002"/>
            <a:ext cx="4223157" cy="1611991"/>
            <a:chOff x="4450943" y="1049360"/>
            <a:chExt cx="4223157" cy="1611991"/>
          </a:xfrm>
        </p:grpSpPr>
        <p:grpSp>
          <p:nvGrpSpPr>
            <p:cNvPr id="32" name="Group 31"/>
            <p:cNvGrpSpPr/>
            <p:nvPr/>
          </p:nvGrpSpPr>
          <p:grpSpPr>
            <a:xfrm>
              <a:off x="4450943" y="1049360"/>
              <a:ext cx="3979019" cy="1611991"/>
              <a:chOff x="4563315" y="1484784"/>
              <a:chExt cx="3979019" cy="1611991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563315" y="1484784"/>
                <a:ext cx="3979019" cy="1611991"/>
                <a:chOff x="4283968" y="1024921"/>
                <a:chExt cx="3979019" cy="1611991"/>
              </a:xfrm>
            </p:grpSpPr>
            <p:sp>
              <p:nvSpPr>
                <p:cNvPr id="37" name="Line 16"/>
                <p:cNvSpPr>
                  <a:spLocks noChangeShapeType="1"/>
                </p:cNvSpPr>
                <p:nvPr/>
              </p:nvSpPr>
              <p:spPr bwMode="auto">
                <a:xfrm>
                  <a:off x="4436368" y="1405921"/>
                  <a:ext cx="0" cy="38100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" name="Rectangle 17"/>
                <p:cNvSpPr>
                  <a:spLocks noChangeArrowheads="1"/>
                </p:cNvSpPr>
                <p:nvPr/>
              </p:nvSpPr>
              <p:spPr bwMode="auto">
                <a:xfrm>
                  <a:off x="4283968" y="1024921"/>
                  <a:ext cx="322524" cy="369332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r</a:t>
                  </a:r>
                </a:p>
              </p:txBody>
            </p:sp>
            <p:sp>
              <p:nvSpPr>
                <p:cNvPr id="39" name="Rectangle 10"/>
                <p:cNvSpPr>
                  <a:spLocks noChangeArrowheads="1"/>
                </p:cNvSpPr>
                <p:nvPr/>
              </p:nvSpPr>
              <p:spPr bwMode="auto">
                <a:xfrm>
                  <a:off x="6161106" y="1826627"/>
                  <a:ext cx="876300" cy="4318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 err="1">
                      <a:latin typeface="Courier New" pitchFamily="-96" charset="0"/>
                    </a:rPr>
                    <a:t>i</a:t>
                  </a:r>
                  <a:endParaRPr lang="en-US" sz="2000" dirty="0">
                    <a:latin typeface="Courier New" pitchFamily="-96" charset="0"/>
                  </a:endParaRPr>
                </a:p>
              </p:txBody>
            </p:sp>
            <p:sp>
              <p:nvSpPr>
                <p:cNvPr id="40" name="Rectangle 12"/>
                <p:cNvSpPr>
                  <a:spLocks noChangeArrowheads="1"/>
                </p:cNvSpPr>
                <p:nvPr/>
              </p:nvSpPr>
              <p:spPr bwMode="auto">
                <a:xfrm>
                  <a:off x="7037406" y="1826627"/>
                  <a:ext cx="869944" cy="431800"/>
                </a:xfrm>
                <a:prstGeom prst="rect">
                  <a:avLst/>
                </a:prstGeom>
                <a:solidFill>
                  <a:srgbClr val="D5F1CF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>
                      <a:latin typeface="Courier New" pitchFamily="-96" charset="0"/>
                    </a:rPr>
                    <a:t>next</a:t>
                  </a:r>
                </a:p>
              </p:txBody>
            </p:sp>
            <p:sp>
              <p:nvSpPr>
                <p:cNvPr id="41" name="Rectangle 13"/>
                <p:cNvSpPr>
                  <a:spLocks noChangeArrowheads="1"/>
                </p:cNvSpPr>
                <p:nvPr/>
              </p:nvSpPr>
              <p:spPr bwMode="auto">
                <a:xfrm>
                  <a:off x="4355976" y="2242552"/>
                  <a:ext cx="333375" cy="393700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42" name="Rectangle 14"/>
                <p:cNvSpPr>
                  <a:spLocks noChangeArrowheads="1"/>
                </p:cNvSpPr>
                <p:nvPr/>
              </p:nvSpPr>
              <p:spPr bwMode="auto">
                <a:xfrm>
                  <a:off x="5886488" y="2239367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16</a:t>
                  </a:r>
                </a:p>
              </p:txBody>
            </p:sp>
            <p:sp>
              <p:nvSpPr>
                <p:cNvPr id="43" name="Rectangle 15"/>
                <p:cNvSpPr>
                  <a:spLocks noChangeArrowheads="1"/>
                </p:cNvSpPr>
                <p:nvPr/>
              </p:nvSpPr>
              <p:spPr bwMode="auto">
                <a:xfrm>
                  <a:off x="6794518" y="2225089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20</a:t>
                  </a:r>
                </a:p>
              </p:txBody>
            </p:sp>
            <p:sp>
              <p:nvSpPr>
                <p:cNvPr id="44" name="Rectangle 16"/>
                <p:cNvSpPr>
                  <a:spLocks noChangeArrowheads="1"/>
                </p:cNvSpPr>
                <p:nvPr/>
              </p:nvSpPr>
              <p:spPr bwMode="auto">
                <a:xfrm>
                  <a:off x="7772419" y="2225089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28</a:t>
                  </a:r>
                </a:p>
              </p:txBody>
            </p:sp>
          </p:grpSp>
          <p:sp>
            <p:nvSpPr>
              <p:cNvPr id="36" name="Rectangle 11"/>
              <p:cNvSpPr>
                <a:spLocks noChangeArrowheads="1"/>
              </p:cNvSpPr>
              <p:nvPr/>
            </p:nvSpPr>
            <p:spPr bwMode="auto">
              <a:xfrm>
                <a:off x="4700975" y="2286490"/>
                <a:ext cx="1739478" cy="43180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90487" tIns="44450" rIns="90487" bIns="44450" anchor="ctr"/>
              <a:lstStyle/>
              <a:p>
                <a:pPr eaLnBrk="0" hangingPunct="0">
                  <a:defRPr/>
                </a:pPr>
                <a:r>
                  <a:rPr lang="en-US" sz="2000">
                    <a:latin typeface="Courier New" pitchFamily="49" charset="0"/>
                  </a:rPr>
                  <a:t>a</a:t>
                </a:r>
              </a:p>
            </p:txBody>
          </p:sp>
        </p:grpSp>
        <p:sp>
          <p:nvSpPr>
            <p:cNvPr id="34" name="Freeform 16"/>
            <p:cNvSpPr>
              <a:spLocks/>
            </p:cNvSpPr>
            <p:nvPr/>
          </p:nvSpPr>
          <p:spPr bwMode="auto">
            <a:xfrm flipH="1">
              <a:off x="7683500" y="1506560"/>
              <a:ext cx="990600" cy="457200"/>
            </a:xfrm>
            <a:custGeom>
              <a:avLst/>
              <a:gdLst>
                <a:gd name="T0" fmla="*/ 624 w 624"/>
                <a:gd name="T1" fmla="*/ 288 h 288"/>
                <a:gd name="T2" fmla="*/ 576 w 624"/>
                <a:gd name="T3" fmla="*/ 0 h 288"/>
                <a:gd name="T4" fmla="*/ 96 w 624"/>
                <a:gd name="T5" fmla="*/ 0 h 288"/>
                <a:gd name="T6" fmla="*/ 0 w 624"/>
                <a:gd name="T7" fmla="*/ 144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24"/>
                <a:gd name="T13" fmla="*/ 0 h 288"/>
                <a:gd name="T14" fmla="*/ 624 w 624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24" h="288">
                  <a:moveTo>
                    <a:pt x="624" y="288"/>
                  </a:moveTo>
                  <a:lnTo>
                    <a:pt x="576" y="0"/>
                  </a:lnTo>
                  <a:lnTo>
                    <a:pt x="96" y="0"/>
                  </a:lnTo>
                  <a:lnTo>
                    <a:pt x="0" y="14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</p:grpSp>
      <p:sp>
        <p:nvSpPr>
          <p:cNvPr id="2" name="Oval 1"/>
          <p:cNvSpPr/>
          <p:nvPr/>
        </p:nvSpPr>
        <p:spPr bwMode="auto">
          <a:xfrm>
            <a:off x="3947160" y="5733256"/>
            <a:ext cx="360040" cy="36004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8328248" y="5733256"/>
            <a:ext cx="360040" cy="360040"/>
          </a:xfrm>
          <a:prstGeom prst="ellipse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98C5F-FB1E-47C2-8FE8-93D426F05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3118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1" name="Rectangle 3"/>
          <p:cNvSpPr>
            <a:spLocks noChangeArrowheads="1"/>
          </p:cNvSpPr>
          <p:nvPr/>
        </p:nvSpPr>
        <p:spPr bwMode="auto">
          <a:xfrm>
            <a:off x="2543196" y="4898710"/>
            <a:ext cx="7159604" cy="175176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.L11:                         # </a:t>
            </a:r>
            <a:r>
              <a:rPr lang="cs-CZ" dirty="0" err="1">
                <a:latin typeface="Courier New" pitchFamily="49" charset="0"/>
              </a:rPr>
              <a:t>loop</a:t>
            </a:r>
            <a:r>
              <a:rPr lang="cs-CZ" dirty="0">
                <a:latin typeface="Courier New" pitchFamily="49" charset="0"/>
              </a:rPr>
              <a:t>: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movslq</a:t>
            </a:r>
            <a:r>
              <a:rPr lang="cs-CZ" dirty="0">
                <a:latin typeface="Courier New" pitchFamily="49" charset="0"/>
              </a:rPr>
              <a:t>  16(%rdi), %</a:t>
            </a:r>
            <a:r>
              <a:rPr lang="cs-CZ" dirty="0" err="1">
                <a:latin typeface="Courier New" pitchFamily="49" charset="0"/>
              </a:rPr>
              <a:t>rax</a:t>
            </a:r>
            <a:r>
              <a:rPr lang="cs-CZ" dirty="0">
                <a:latin typeface="Courier New" pitchFamily="49" charset="0"/>
              </a:rPr>
              <a:t>      #   i = M[r+16]	  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movl</a:t>
            </a:r>
            <a:r>
              <a:rPr lang="cs-CZ" dirty="0">
                <a:latin typeface="Courier New" pitchFamily="49" charset="0"/>
              </a:rPr>
              <a:t>    %</a:t>
            </a:r>
            <a:r>
              <a:rPr lang="cs-CZ" dirty="0" err="1">
                <a:latin typeface="Courier New" pitchFamily="49" charset="0"/>
              </a:rPr>
              <a:t>esi</a:t>
            </a:r>
            <a:r>
              <a:rPr lang="cs-CZ" dirty="0">
                <a:latin typeface="Courier New" pitchFamily="49" charset="0"/>
              </a:rPr>
              <a:t>, (%rdi,%rax,4) #   M[r+4*i] = val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movq</a:t>
            </a:r>
            <a:r>
              <a:rPr lang="cs-CZ" dirty="0">
                <a:latin typeface="Courier New" pitchFamily="49" charset="0"/>
              </a:rPr>
              <a:t>    24(%rdi), %rdi      #   </a:t>
            </a:r>
            <a:r>
              <a:rPr lang="cs-CZ" dirty="0" err="1">
                <a:latin typeface="Courier New" pitchFamily="49" charset="0"/>
              </a:rPr>
              <a:t>r</a:t>
            </a:r>
            <a:r>
              <a:rPr lang="cs-CZ" dirty="0">
                <a:latin typeface="Courier New" pitchFamily="49" charset="0"/>
              </a:rPr>
              <a:t> = M[r+24]</a:t>
            </a: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testq</a:t>
            </a:r>
            <a:r>
              <a:rPr lang="cs-CZ" dirty="0">
                <a:latin typeface="Courier New" pitchFamily="49" charset="0"/>
              </a:rPr>
              <a:t>   %rdi, %rdi          #   Test </a:t>
            </a:r>
            <a:r>
              <a:rPr lang="cs-CZ" dirty="0" err="1">
                <a:latin typeface="Courier New" pitchFamily="49" charset="0"/>
              </a:rPr>
              <a:t>r</a:t>
            </a:r>
            <a:endParaRPr lang="cs-CZ" dirty="0">
              <a:latin typeface="Courier New" pitchFamily="49" charset="0"/>
            </a:endParaRPr>
          </a:p>
          <a:p>
            <a:pPr eaLnBrk="0" hangingPunct="0">
              <a:tabLst>
                <a:tab pos="114300" algn="l"/>
                <a:tab pos="1255713" algn="l"/>
                <a:tab pos="3944938" algn="l"/>
              </a:tabLst>
              <a:defRPr/>
            </a:pPr>
            <a:r>
              <a:rPr lang="cs-CZ" dirty="0">
                <a:latin typeface="Courier New" pitchFamily="49" charset="0"/>
              </a:rPr>
              <a:t>  </a:t>
            </a:r>
            <a:r>
              <a:rPr lang="cs-CZ" dirty="0" err="1">
                <a:latin typeface="Courier New" pitchFamily="49" charset="0"/>
              </a:rPr>
              <a:t>jne</a:t>
            </a:r>
            <a:r>
              <a:rPr lang="cs-CZ" dirty="0">
                <a:latin typeface="Courier New" pitchFamily="49" charset="0"/>
              </a:rPr>
              <a:t>     .L11                #   </a:t>
            </a:r>
            <a:r>
              <a:rPr lang="cs-CZ" dirty="0" err="1">
                <a:latin typeface="Courier New" pitchFamily="49" charset="0"/>
              </a:rPr>
              <a:t>if</a:t>
            </a:r>
            <a:r>
              <a:rPr lang="cs-CZ" dirty="0">
                <a:latin typeface="Courier New" pitchFamily="49" charset="0"/>
              </a:rPr>
              <a:t> !=0 </a:t>
            </a:r>
            <a:r>
              <a:rPr lang="cs-CZ" dirty="0" err="1">
                <a:latin typeface="Courier New" pitchFamily="49" charset="0"/>
              </a:rPr>
              <a:t>goto</a:t>
            </a:r>
            <a:r>
              <a:rPr lang="cs-CZ" dirty="0">
                <a:latin typeface="Courier New" pitchFamily="49" charset="0"/>
              </a:rPr>
              <a:t> </a:t>
            </a:r>
            <a:r>
              <a:rPr lang="cs-CZ" dirty="0" err="1">
                <a:latin typeface="Courier New" pitchFamily="49" charset="0"/>
              </a:rPr>
              <a:t>loop</a:t>
            </a:r>
            <a:endParaRPr lang="cs-CZ" dirty="0">
              <a:latin typeface="Courier New" pitchFamily="49" charset="0"/>
            </a:endParaRPr>
          </a:p>
        </p:txBody>
      </p:sp>
      <p:sp>
        <p:nvSpPr>
          <p:cNvPr id="324612" name="Rectangle 4"/>
          <p:cNvSpPr>
            <a:spLocks noChangeArrowheads="1"/>
          </p:cNvSpPr>
          <p:nvPr/>
        </p:nvSpPr>
        <p:spPr bwMode="auto">
          <a:xfrm>
            <a:off x="1666844" y="2057400"/>
            <a:ext cx="3971924" cy="258275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nn-NO" dirty="0">
                <a:latin typeface="Courier New" pitchFamily="-96" charset="0"/>
              </a:rPr>
              <a:t>void set_val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(struct rec *r, int val)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while (r) {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int i = r-&gt;i;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r-&gt;a[i] = val;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  r = r-&gt;</a:t>
            </a:r>
            <a:r>
              <a:rPr lang="nn-NO" dirty="0" err="1">
                <a:latin typeface="Courier New" pitchFamily="-96" charset="0"/>
              </a:rPr>
              <a:t>next</a:t>
            </a:r>
            <a:r>
              <a:rPr lang="nn-NO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  }</a:t>
            </a:r>
          </a:p>
          <a:p>
            <a:pPr eaLnBrk="0" hangingPunct="0"/>
            <a:r>
              <a:rPr lang="nn-NO" dirty="0">
                <a:latin typeface="Courier New" pitchFamily="-96" charset="0"/>
              </a:rPr>
              <a:t>}</a:t>
            </a:r>
          </a:p>
        </p:txBody>
      </p:sp>
      <p:graphicFrame>
        <p:nvGraphicFramePr>
          <p:cNvPr id="50" name="Table 49"/>
          <p:cNvGraphicFramePr>
            <a:graphicFrameLocks noGrp="1"/>
          </p:cNvGraphicFramePr>
          <p:nvPr/>
        </p:nvGraphicFramePr>
        <p:xfrm>
          <a:off x="5816600" y="3573016"/>
          <a:ext cx="28956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rdi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%</a:t>
                      </a:r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rsi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val</a:t>
                      </a:r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Rectangle 2"/>
          <p:cNvSpPr>
            <a:spLocks noChangeArrowheads="1"/>
          </p:cNvSpPr>
          <p:nvPr/>
        </p:nvSpPr>
        <p:spPr bwMode="auto">
          <a:xfrm>
            <a:off x="6640088" y="332657"/>
            <a:ext cx="3296295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squar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rec</a:t>
            </a:r>
            <a:r>
              <a:rPr lang="en-US" dirty="0">
                <a:latin typeface="Courier New" pitchFamily="-96" charset="0"/>
              </a:rPr>
              <a:t> {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a[4];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int</a:t>
            </a:r>
            <a:r>
              <a:rPr lang="en-US" dirty="0">
                <a:latin typeface="Courier New" pitchFamily="-96" charset="0"/>
              </a:rPr>
              <a:t> </a:t>
            </a:r>
            <a:r>
              <a:rPr lang="en-US" dirty="0" err="1">
                <a:latin typeface="Courier New" pitchFamily="-96" charset="0"/>
              </a:rPr>
              <a:t>i</a:t>
            </a:r>
            <a:r>
              <a:rPr lang="en-US" dirty="0">
                <a:latin typeface="Courier New" pitchFamily="-96" charset="0"/>
              </a:rPr>
              <a:t>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    </a:t>
            </a:r>
            <a:r>
              <a:rPr lang="en-US" dirty="0" err="1">
                <a:latin typeface="Courier New" pitchFamily="-96" charset="0"/>
              </a:rPr>
              <a:t>struct</a:t>
            </a:r>
            <a:r>
              <a:rPr lang="en-US" dirty="0">
                <a:latin typeface="Courier New" pitchFamily="-96" charset="0"/>
              </a:rPr>
              <a:t> rec *next;</a:t>
            </a:r>
          </a:p>
          <a:p>
            <a:pPr eaLnBrk="0" hangingPunct="0"/>
            <a:r>
              <a:rPr lang="en-US" dirty="0">
                <a:latin typeface="Courier New" pitchFamily="-96" charset="0"/>
              </a:rPr>
              <a:t>};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974944" y="1745002"/>
            <a:ext cx="4585553" cy="1611991"/>
            <a:chOff x="4450943" y="1049360"/>
            <a:chExt cx="4585553" cy="1611991"/>
          </a:xfrm>
        </p:grpSpPr>
        <p:grpSp>
          <p:nvGrpSpPr>
            <p:cNvPr id="2" name="Group 1"/>
            <p:cNvGrpSpPr/>
            <p:nvPr/>
          </p:nvGrpSpPr>
          <p:grpSpPr>
            <a:xfrm>
              <a:off x="4450943" y="1049360"/>
              <a:ext cx="4341415" cy="1611991"/>
              <a:chOff x="4563315" y="1484784"/>
              <a:chExt cx="4341415" cy="1611991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4563315" y="1484784"/>
                <a:ext cx="4341415" cy="1611991"/>
                <a:chOff x="4283968" y="1024921"/>
                <a:chExt cx="4341415" cy="1611991"/>
              </a:xfrm>
            </p:grpSpPr>
            <p:sp>
              <p:nvSpPr>
                <p:cNvPr id="20" name="Line 16"/>
                <p:cNvSpPr>
                  <a:spLocks noChangeShapeType="1"/>
                </p:cNvSpPr>
                <p:nvPr/>
              </p:nvSpPr>
              <p:spPr bwMode="auto">
                <a:xfrm>
                  <a:off x="4436368" y="1405921"/>
                  <a:ext cx="0" cy="381000"/>
                </a:xfrm>
                <a:prstGeom prst="line">
                  <a:avLst/>
                </a:prstGeom>
                <a:noFill/>
                <a:ln w="25400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Rectangle 17"/>
                <p:cNvSpPr>
                  <a:spLocks noChangeArrowheads="1"/>
                </p:cNvSpPr>
                <p:nvPr/>
              </p:nvSpPr>
              <p:spPr bwMode="auto">
                <a:xfrm>
                  <a:off x="4283968" y="1024921"/>
                  <a:ext cx="322524" cy="369332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>
                      <a:latin typeface="Courier New" pitchFamily="-96" charset="0"/>
                    </a:rPr>
                    <a:t>r</a:t>
                  </a:r>
                </a:p>
              </p:txBody>
            </p:sp>
            <p:sp>
              <p:nvSpPr>
                <p:cNvPr id="22" name="Rectangle 10"/>
                <p:cNvSpPr>
                  <a:spLocks noChangeArrowheads="1"/>
                </p:cNvSpPr>
                <p:nvPr/>
              </p:nvSpPr>
              <p:spPr bwMode="auto">
                <a:xfrm>
                  <a:off x="6161106" y="1826627"/>
                  <a:ext cx="620183" cy="431800"/>
                </a:xfrm>
                <a:prstGeom prst="rect">
                  <a:avLst/>
                </a:prstGeom>
                <a:solidFill>
                  <a:schemeClr val="accent2">
                    <a:lumMod val="20000"/>
                    <a:lumOff val="80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 err="1">
                      <a:latin typeface="Courier New" pitchFamily="-96" charset="0"/>
                    </a:rPr>
                    <a:t>i</a:t>
                  </a:r>
                  <a:endParaRPr lang="en-US" sz="2000" dirty="0">
                    <a:latin typeface="Courier New" pitchFamily="-96" charset="0"/>
                  </a:endParaRPr>
                </a:p>
              </p:txBody>
            </p:sp>
            <p:sp>
              <p:nvSpPr>
                <p:cNvPr id="23" name="Rectangle 12"/>
                <p:cNvSpPr>
                  <a:spLocks noChangeArrowheads="1"/>
                </p:cNvSpPr>
                <p:nvPr/>
              </p:nvSpPr>
              <p:spPr bwMode="auto">
                <a:xfrm>
                  <a:off x="7399802" y="1826627"/>
                  <a:ext cx="869944" cy="431800"/>
                </a:xfrm>
                <a:prstGeom prst="rect">
                  <a:avLst/>
                </a:prstGeom>
                <a:solidFill>
                  <a:srgbClr val="D5F1CF"/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lIns="90487" tIns="44450" rIns="90487" bIns="44450" anchor="ctr">
                  <a:prstTxWarp prst="textNoShape">
                    <a:avLst/>
                  </a:prstTxWarp>
                </a:bodyPr>
                <a:lstStyle/>
                <a:p>
                  <a:pPr algn="ctr" eaLnBrk="0" hangingPunct="0"/>
                  <a:r>
                    <a:rPr lang="en-US" sz="2000" dirty="0">
                      <a:latin typeface="Courier New" pitchFamily="-96" charset="0"/>
                    </a:rPr>
                    <a:t>next</a:t>
                  </a:r>
                </a:p>
              </p:txBody>
            </p:sp>
            <p:sp>
              <p:nvSpPr>
                <p:cNvPr id="24" name="Rectangle 13"/>
                <p:cNvSpPr>
                  <a:spLocks noChangeArrowheads="1"/>
                </p:cNvSpPr>
                <p:nvPr/>
              </p:nvSpPr>
              <p:spPr bwMode="auto">
                <a:xfrm>
                  <a:off x="4355976" y="2242552"/>
                  <a:ext cx="333375" cy="393700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0</a:t>
                  </a:r>
                </a:p>
              </p:txBody>
            </p:sp>
            <p:sp>
              <p:nvSpPr>
                <p:cNvPr id="25" name="Rectangle 14"/>
                <p:cNvSpPr>
                  <a:spLocks noChangeArrowheads="1"/>
                </p:cNvSpPr>
                <p:nvPr/>
              </p:nvSpPr>
              <p:spPr bwMode="auto">
                <a:xfrm>
                  <a:off x="5886488" y="2239367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16</a:t>
                  </a:r>
                </a:p>
              </p:txBody>
            </p:sp>
            <p:sp>
              <p:nvSpPr>
                <p:cNvPr id="26" name="Rectangle 15"/>
                <p:cNvSpPr>
                  <a:spLocks noChangeArrowheads="1"/>
                </p:cNvSpPr>
                <p:nvPr/>
              </p:nvSpPr>
              <p:spPr bwMode="auto">
                <a:xfrm>
                  <a:off x="7156914" y="2225089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24</a:t>
                  </a:r>
                </a:p>
              </p:txBody>
            </p:sp>
            <p:sp>
              <p:nvSpPr>
                <p:cNvPr id="27" name="Rectangle 16"/>
                <p:cNvSpPr>
                  <a:spLocks noChangeArrowheads="1"/>
                </p:cNvSpPr>
                <p:nvPr/>
              </p:nvSpPr>
              <p:spPr bwMode="auto">
                <a:xfrm>
                  <a:off x="8134815" y="2225089"/>
                  <a:ext cx="490568" cy="397545"/>
                </a:xfrm>
                <a:prstGeom prst="rect">
                  <a:avLst/>
                </a:prstGeom>
                <a:noFill/>
                <a:ln w="25400">
                  <a:noFill/>
                  <a:miter lim="800000"/>
                  <a:headEnd/>
                  <a:tailEnd/>
                </a:ln>
              </p:spPr>
              <p:txBody>
                <a:bodyPr wrap="none" lIns="90487" tIns="44450" rIns="90487" bIns="44450">
                  <a:prstTxWarp prst="textNoShape">
                    <a:avLst/>
                  </a:prstTxWarp>
                  <a:spAutoFit/>
                </a:bodyPr>
                <a:lstStyle/>
                <a:p>
                  <a:pPr eaLnBrk="0" hangingPunct="0"/>
                  <a:r>
                    <a:rPr lang="en-US" sz="2000" dirty="0">
                      <a:latin typeface="Courier New" pitchFamily="-96" charset="0"/>
                    </a:rPr>
                    <a:t>32</a:t>
                  </a:r>
                </a:p>
              </p:txBody>
            </p:sp>
          </p:grpSp>
          <p:sp>
            <p:nvSpPr>
              <p:cNvPr id="33" name="Rectangle 11"/>
              <p:cNvSpPr>
                <a:spLocks noChangeArrowheads="1"/>
              </p:cNvSpPr>
              <p:nvPr/>
            </p:nvSpPr>
            <p:spPr bwMode="auto">
              <a:xfrm>
                <a:off x="4700975" y="2286490"/>
                <a:ext cx="1739478" cy="43180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lIns="90487" tIns="44450" rIns="90487" bIns="44450" anchor="ctr"/>
              <a:lstStyle/>
              <a:p>
                <a:pPr eaLnBrk="0" hangingPunct="0">
                  <a:defRPr/>
                </a:pPr>
                <a:r>
                  <a:rPr lang="en-US" sz="2000">
                    <a:latin typeface="Courier New" pitchFamily="49" charset="0"/>
                  </a:rPr>
                  <a:t>a</a:t>
                </a:r>
              </a:p>
            </p:txBody>
          </p:sp>
        </p:grpSp>
        <p:sp>
          <p:nvSpPr>
            <p:cNvPr id="47" name="Freeform 16"/>
            <p:cNvSpPr>
              <a:spLocks/>
            </p:cNvSpPr>
            <p:nvPr/>
          </p:nvSpPr>
          <p:spPr bwMode="auto">
            <a:xfrm flipH="1">
              <a:off x="8045896" y="1506560"/>
              <a:ext cx="990600" cy="457200"/>
            </a:xfrm>
            <a:custGeom>
              <a:avLst/>
              <a:gdLst>
                <a:gd name="T0" fmla="*/ 624 w 624"/>
                <a:gd name="T1" fmla="*/ 288 h 288"/>
                <a:gd name="T2" fmla="*/ 576 w 624"/>
                <a:gd name="T3" fmla="*/ 0 h 288"/>
                <a:gd name="T4" fmla="*/ 96 w 624"/>
                <a:gd name="T5" fmla="*/ 0 h 288"/>
                <a:gd name="T6" fmla="*/ 0 w 624"/>
                <a:gd name="T7" fmla="*/ 144 h 2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24"/>
                <a:gd name="T13" fmla="*/ 0 h 288"/>
                <a:gd name="T14" fmla="*/ 624 w 624"/>
                <a:gd name="T15" fmla="*/ 288 h 2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24" h="288">
                  <a:moveTo>
                    <a:pt x="624" y="288"/>
                  </a:moveTo>
                  <a:lnTo>
                    <a:pt x="576" y="0"/>
                  </a:lnTo>
                  <a:lnTo>
                    <a:pt x="96" y="0"/>
                  </a:lnTo>
                  <a:lnTo>
                    <a:pt x="0" y="144"/>
                  </a:ln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eaLnBrk="0" hangingPunct="0"/>
              <a:endParaRPr lang="en-US">
                <a:latin typeface="Calibri" pitchFamily="-96" charset="0"/>
              </a:endParaRPr>
            </a:p>
          </p:txBody>
        </p:sp>
      </p:grpSp>
      <p:sp>
        <p:nvSpPr>
          <p:cNvPr id="29" name="Rectangle 10"/>
          <p:cNvSpPr>
            <a:spLocks noChangeArrowheads="1"/>
          </p:cNvSpPr>
          <p:nvPr/>
        </p:nvSpPr>
        <p:spPr bwMode="auto">
          <a:xfrm>
            <a:off x="8472265" y="2546478"/>
            <a:ext cx="620183" cy="431800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7" tIns="44450" rIns="90487" bIns="44450" anchor="ctr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dirty="0">
                <a:solidFill>
                  <a:srgbClr val="FF0000"/>
                </a:solidFill>
                <a:latin typeface="Courier New" pitchFamily="-96" charset="0"/>
              </a:rPr>
              <a:t>pad</a:t>
            </a:r>
          </a:p>
        </p:txBody>
      </p:sp>
      <p:sp>
        <p:nvSpPr>
          <p:cNvPr id="30" name="Rectangle 15"/>
          <p:cNvSpPr>
            <a:spLocks noChangeArrowheads="1"/>
          </p:cNvSpPr>
          <p:nvPr/>
        </p:nvSpPr>
        <p:spPr bwMode="auto">
          <a:xfrm>
            <a:off x="8222866" y="2946653"/>
            <a:ext cx="490568" cy="39754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lIns="90487" tIns="44450" rIns="90487" bIns="44450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latin typeface="Courier New" pitchFamily="-96" charset="0"/>
              </a:rPr>
              <a:t>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C4278-2614-4B58-9E21-0ED47F75A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62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E2A2769-4769-4EB2-9879-F4390F61E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595" y="228599"/>
            <a:ext cx="5031173" cy="1337153"/>
          </a:xfrm>
        </p:spPr>
        <p:txBody>
          <a:bodyPr>
            <a:normAutofit/>
          </a:bodyPr>
          <a:lstStyle/>
          <a:p>
            <a:r>
              <a:rPr lang="en-US" dirty="0"/>
              <a:t>Padding is added to struct to preserve </a:t>
            </a:r>
            <a:r>
              <a:rPr lang="en-US" i="1" dirty="0"/>
              <a:t>alignment</a:t>
            </a:r>
          </a:p>
        </p:txBody>
      </p:sp>
    </p:spTree>
    <p:extLst>
      <p:ext uri="{BB962C8B-B14F-4D97-AF65-F5344CB8AC3E}">
        <p14:creationId xmlns:p14="http://schemas.microsoft.com/office/powerpoint/2010/main" val="17899587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29318B-3729-4373-A663-719FBC38B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why and how of alignment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8D31B1-7FFA-4C05-9B29-E5E8904E1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Motivation for aligning data</a:t>
            </a:r>
          </a:p>
          <a:p>
            <a:pPr lvl="1"/>
            <a:r>
              <a:rPr lang="en-US" dirty="0"/>
              <a:t>Inefficient to load or store values that span quad word boundaries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Hardware is really good at loading, e.g., 8 bytes at address 16, or 24, or 32</a:t>
            </a:r>
          </a:p>
          <a:p>
            <a:pPr lvl="2"/>
            <a:r>
              <a:rPr lang="en-US" dirty="0"/>
              <a:t>If you want 8 bytes at address 12, may need two memory reads. Oops</a:t>
            </a:r>
            <a:r>
              <a:rPr lang="is-IS" dirty="0"/>
              <a:t>…</a:t>
            </a:r>
          </a:p>
          <a:p>
            <a:pPr lvl="2"/>
            <a:r>
              <a:rPr lang="is-IS" dirty="0"/>
              <a:t>Some unaligned accesses may even crash your code</a:t>
            </a:r>
          </a:p>
          <a:p>
            <a:pPr lvl="2"/>
            <a:endParaRPr lang="is-IS" dirty="0"/>
          </a:p>
          <a:p>
            <a:r>
              <a:rPr lang="en-US" dirty="0"/>
              <a:t>Secondary motivations</a:t>
            </a:r>
          </a:p>
          <a:p>
            <a:pPr lvl="1"/>
            <a:r>
              <a:rPr lang="en-US" dirty="0"/>
              <a:t>Having one value spanning 2 cache lines = two cache accesses per access</a:t>
            </a:r>
          </a:p>
          <a:p>
            <a:pPr lvl="1"/>
            <a:r>
              <a:rPr lang="en-US" dirty="0"/>
              <a:t>Virtual memory very tricky when a datum spans 2 pages</a:t>
            </a:r>
          </a:p>
          <a:p>
            <a:pPr lvl="1"/>
            <a:r>
              <a:rPr lang="en-US" dirty="0"/>
              <a:t>See upcoming lectures on caches and virtual memory</a:t>
            </a:r>
          </a:p>
          <a:p>
            <a:pPr lvl="2"/>
            <a:endParaRPr lang="en-US" dirty="0"/>
          </a:p>
          <a:p>
            <a:r>
              <a:rPr lang="en-US" dirty="0"/>
              <a:t>The compiler manages alignment</a:t>
            </a:r>
          </a:p>
          <a:p>
            <a:pPr lvl="1"/>
            <a:r>
              <a:rPr lang="en-US" dirty="0"/>
              <a:t>Inserts gaps in structure to ensure correct alignment of fields</a:t>
            </a:r>
          </a:p>
          <a:p>
            <a:pPr lvl="1"/>
            <a:r>
              <a:rPr lang="en-US" dirty="0"/>
              <a:t>Also occurs on the stack!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770EF8-AAAE-45F8-9EDC-44E7D3FAE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2029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Specific Cases of Alignment (x86-64, Linux)</a:t>
            </a:r>
          </a:p>
        </p:txBody>
      </p:sp>
      <p:sp>
        <p:nvSpPr>
          <p:cNvPr id="24580" name="Rectangle 4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>
            <a:normAutofit fontScale="77500" lnSpcReduction="20000"/>
          </a:bodyPr>
          <a:lstStyle/>
          <a:p>
            <a:r>
              <a:rPr lang="en-US" dirty="0"/>
              <a:t>1 byte: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char</a:t>
            </a:r>
            <a:endParaRPr lang="en-US" dirty="0"/>
          </a:p>
          <a:p>
            <a:pPr marL="552450" lvl="1"/>
            <a:r>
              <a:rPr lang="en-US" dirty="0"/>
              <a:t>1-byte aligned (no restrictions on address)</a:t>
            </a:r>
          </a:p>
          <a:p>
            <a:pPr marL="552450" lvl="1"/>
            <a:endParaRPr lang="en-US" dirty="0"/>
          </a:p>
          <a:p>
            <a:r>
              <a:rPr lang="en-US" dirty="0"/>
              <a:t>2 bytes: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short</a:t>
            </a:r>
            <a:endParaRPr lang="en-US" dirty="0"/>
          </a:p>
          <a:p>
            <a:pPr marL="552450" lvl="1"/>
            <a:r>
              <a:rPr lang="en-US" dirty="0"/>
              <a:t>2-byte aligned (lowest 1 bit of address must be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en-US" dirty="0">
                <a:ea typeface="Courier New" charset="0"/>
                <a:cs typeface="Courier New" charset="0"/>
              </a:rPr>
              <a:t>)</a:t>
            </a:r>
          </a:p>
          <a:p>
            <a:pPr marL="552450" lvl="1"/>
            <a:endParaRPr lang="en-US" dirty="0"/>
          </a:p>
          <a:p>
            <a:r>
              <a:rPr lang="en-US" dirty="0"/>
              <a:t>4 bytes: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int</a:t>
            </a:r>
            <a:r>
              <a:rPr lang="en-US" dirty="0"/>
              <a:t>,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float</a:t>
            </a:r>
            <a:endParaRPr lang="en-US" dirty="0"/>
          </a:p>
          <a:p>
            <a:pPr marL="552450" lvl="1"/>
            <a:r>
              <a:rPr lang="en-US" dirty="0"/>
              <a:t>4-byte aligned (lowest 2 bits of address must be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00</a:t>
            </a:r>
            <a:r>
              <a:rPr lang="en-US" dirty="0">
                <a:ea typeface="Courier New" charset="0"/>
                <a:cs typeface="Courier New" charset="0"/>
              </a:rPr>
              <a:t>)</a:t>
            </a:r>
          </a:p>
          <a:p>
            <a:pPr marL="552450" lvl="1"/>
            <a:endParaRPr lang="en-US" dirty="0"/>
          </a:p>
          <a:p>
            <a:r>
              <a:rPr lang="en-US" dirty="0"/>
              <a:t>8 bytes: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long</a:t>
            </a:r>
            <a:r>
              <a:rPr lang="en-US" dirty="0"/>
              <a:t>,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long </a:t>
            </a:r>
            <a:r>
              <a:rPr lang="en-US" dirty="0" err="1">
                <a:latin typeface="Courier New Bold" charset="0"/>
                <a:cs typeface="Courier New Bold" charset="0"/>
                <a:sym typeface="Courier New Bold" charset="0"/>
              </a:rPr>
              <a:t>long</a:t>
            </a:r>
            <a:r>
              <a:rPr lang="en-US" dirty="0"/>
              <a:t>,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double</a:t>
            </a:r>
            <a:r>
              <a:rPr lang="en-US" dirty="0"/>
              <a:t>,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char* </a:t>
            </a:r>
            <a:r>
              <a:rPr lang="en-US" dirty="0"/>
              <a:t>(any pointer)</a:t>
            </a:r>
          </a:p>
          <a:p>
            <a:pPr marL="552450" lvl="1"/>
            <a:r>
              <a:rPr lang="en-US" dirty="0"/>
              <a:t>8-byte aligned (lowest 3 bits of address must be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000</a:t>
            </a:r>
            <a:r>
              <a:rPr lang="en-US" dirty="0">
                <a:ea typeface="Courier New" charset="0"/>
                <a:cs typeface="Courier New" charset="0"/>
              </a:rPr>
              <a:t>)</a:t>
            </a:r>
          </a:p>
          <a:p>
            <a:pPr marL="552450" lvl="1"/>
            <a:endParaRPr lang="en-US" dirty="0"/>
          </a:p>
          <a:p>
            <a:pPr marL="152400"/>
            <a:r>
              <a:rPr lang="en-US" dirty="0"/>
              <a:t>16 bytes: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long double</a:t>
            </a:r>
          </a:p>
          <a:p>
            <a:pPr marL="552450" lvl="1"/>
            <a:r>
              <a:rPr lang="en-US" dirty="0"/>
              <a:t>16-byte aligned (lowest 3 bits of address must be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0000</a:t>
            </a:r>
            <a:r>
              <a:rPr lang="en-US" dirty="0">
                <a:ea typeface="Courier New" charset="0"/>
                <a:cs typeface="Courier New" charset="0"/>
              </a:rPr>
              <a:t>)</a:t>
            </a:r>
            <a:endParaRPr lang="en-US" dirty="0">
              <a:cs typeface="Courier New" panose="02070309020205020404" pitchFamily="49" charset="0"/>
            </a:endParaRPr>
          </a:p>
          <a:p>
            <a:pPr marL="552450" lvl="1"/>
            <a:r>
              <a:rPr lang="en-US" dirty="0"/>
              <a:t>Max possible alignment requirement on x86-64</a:t>
            </a:r>
          </a:p>
          <a:p>
            <a:pPr marL="1009650" lvl="2"/>
            <a:r>
              <a:rPr lang="en-US" dirty="0"/>
              <a:t>This is where the “stack moves by 16s” rule comes from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FB45D5-37FA-4F42-95BF-225CFF8C8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3915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/>
          </p:cNvSpPr>
          <p:nvPr/>
        </p:nvSpPr>
        <p:spPr bwMode="auto">
          <a:xfrm>
            <a:off x="529897" y="4572000"/>
            <a:ext cx="2222500" cy="1539875"/>
          </a:xfrm>
          <a:prstGeom prst="rect">
            <a:avLst/>
          </a:prstGeom>
          <a:solidFill>
            <a:srgbClr val="FFFEB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struct S1 {</a:t>
            </a:r>
            <a:endParaRPr lang="en-US" sz="2400" b="1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  char c;</a:t>
            </a:r>
            <a:endParaRPr lang="en-US" sz="2400" b="1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  int i[2];</a:t>
            </a:r>
            <a:endParaRPr lang="en-US" sz="2400" b="1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  double v;</a:t>
            </a:r>
            <a:endParaRPr lang="en-US" sz="2400" b="1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} *p;</a:t>
            </a:r>
          </a:p>
        </p:txBody>
      </p:sp>
      <p:sp>
        <p:nvSpPr>
          <p:cNvPr id="25604" name="Rectangle 4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Satisfying Alignment within Structures</a:t>
            </a:r>
          </a:p>
        </p:txBody>
      </p:sp>
      <p:sp>
        <p:nvSpPr>
          <p:cNvPr id="25605" name="Rectangle 5"/>
          <p:cNvSpPr>
            <a:spLocks noGrp="1" noChangeArrowheads="1"/>
          </p:cNvSpPr>
          <p:nvPr>
            <p:ph idx="1"/>
          </p:nvPr>
        </p:nvSpPr>
        <p:spPr>
          <a:xfrm>
            <a:off x="607595" y="1143000"/>
            <a:ext cx="10972800" cy="3100319"/>
          </a:xfrm>
          <a:ln/>
        </p:spPr>
        <p:txBody>
          <a:bodyPr>
            <a:normAutofit fontScale="92500" lnSpcReduction="10000"/>
          </a:bodyPr>
          <a:lstStyle/>
          <a:p>
            <a:r>
              <a:rPr lang="en-US" dirty="0"/>
              <a:t>Within structure</a:t>
            </a:r>
          </a:p>
          <a:p>
            <a:pPr marL="552450" lvl="1"/>
            <a:r>
              <a:rPr lang="en-US" dirty="0"/>
              <a:t>Must satisfy each element’s alignment requirement</a:t>
            </a:r>
          </a:p>
          <a:p>
            <a:r>
              <a:rPr lang="en-US" dirty="0"/>
              <a:t>Overall structure placement</a:t>
            </a:r>
          </a:p>
          <a:p>
            <a:pPr marL="552450" lvl="1"/>
            <a:r>
              <a:rPr lang="en-US" dirty="0"/>
              <a:t>Each structure has alignment requirement </a:t>
            </a:r>
            <a:r>
              <a:rPr lang="en-US" dirty="0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K</a:t>
            </a:r>
            <a:endParaRPr lang="en-US" dirty="0"/>
          </a:p>
          <a:p>
            <a:pPr marL="838200" lvl="2"/>
            <a:r>
              <a:rPr lang="en-US" dirty="0"/>
              <a:t>Where </a:t>
            </a:r>
            <a:r>
              <a:rPr lang="en-US" dirty="0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K</a:t>
            </a:r>
            <a:r>
              <a:rPr lang="en-US" dirty="0"/>
              <a:t> = Largest alignment of any element</a:t>
            </a:r>
          </a:p>
          <a:p>
            <a:pPr marL="552450" lvl="1"/>
            <a:r>
              <a:rPr lang="en-US" dirty="0"/>
              <a:t>Initial address &amp; structure length must be multiples of </a:t>
            </a:r>
            <a:r>
              <a:rPr lang="en-US" dirty="0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K</a:t>
            </a:r>
            <a:endParaRPr lang="en-US" dirty="0"/>
          </a:p>
          <a:p>
            <a:r>
              <a:rPr lang="en-US" dirty="0"/>
              <a:t>Example:</a:t>
            </a:r>
          </a:p>
          <a:p>
            <a:pPr marL="552450" lvl="1"/>
            <a:r>
              <a:rPr lang="en-US" dirty="0"/>
              <a:t>K = 8, due to </a:t>
            </a:r>
            <a:r>
              <a:rPr lang="en-US" dirty="0">
                <a:latin typeface="Courier New Bold" charset="0"/>
                <a:cs typeface="Courier New Bold" charset="0"/>
                <a:sym typeface="Courier New Bold" charset="0"/>
              </a:rPr>
              <a:t>double</a:t>
            </a:r>
            <a:r>
              <a:rPr lang="en-US" dirty="0"/>
              <a:t> element</a:t>
            </a:r>
          </a:p>
        </p:txBody>
      </p:sp>
      <p:sp>
        <p:nvSpPr>
          <p:cNvPr id="25607" name="Rectangle 7"/>
          <p:cNvSpPr>
            <a:spLocks/>
          </p:cNvSpPr>
          <p:nvPr/>
        </p:nvSpPr>
        <p:spPr bwMode="auto">
          <a:xfrm>
            <a:off x="3209597" y="4572000"/>
            <a:ext cx="317500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sz="2000">
                <a:latin typeface="Courier New" pitchFamily="49" charset="0"/>
                <a:cs typeface="Courier New" pitchFamily="49" charset="0"/>
                <a:sym typeface="Courier New Bold" charset="0"/>
              </a:rPr>
              <a:t>c</a:t>
            </a:r>
          </a:p>
        </p:txBody>
      </p:sp>
      <p:sp>
        <p:nvSpPr>
          <p:cNvPr id="25608" name="Rectangle 8"/>
          <p:cNvSpPr>
            <a:spLocks/>
          </p:cNvSpPr>
          <p:nvPr/>
        </p:nvSpPr>
        <p:spPr bwMode="auto">
          <a:xfrm>
            <a:off x="4479597" y="4572000"/>
            <a:ext cx="1270000" cy="381000"/>
          </a:xfrm>
          <a:prstGeom prst="rect">
            <a:avLst/>
          </a:prstGeom>
          <a:solidFill>
            <a:srgbClr val="D5F1CF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sz="2000">
                <a:latin typeface="Courier New" pitchFamily="49" charset="0"/>
                <a:cs typeface="Courier New" pitchFamily="49" charset="0"/>
                <a:sym typeface="Courier New Bold" charset="0"/>
              </a:rPr>
              <a:t>i[0]</a:t>
            </a:r>
          </a:p>
        </p:txBody>
      </p:sp>
      <p:sp>
        <p:nvSpPr>
          <p:cNvPr id="25609" name="Rectangle 9"/>
          <p:cNvSpPr>
            <a:spLocks/>
          </p:cNvSpPr>
          <p:nvPr/>
        </p:nvSpPr>
        <p:spPr bwMode="auto">
          <a:xfrm>
            <a:off x="5749597" y="4572000"/>
            <a:ext cx="1270000" cy="381000"/>
          </a:xfrm>
          <a:prstGeom prst="rect">
            <a:avLst/>
          </a:prstGeom>
          <a:solidFill>
            <a:srgbClr val="D5F1CF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sz="2000">
                <a:latin typeface="Courier New" pitchFamily="49" charset="0"/>
                <a:cs typeface="Courier New" pitchFamily="49" charset="0"/>
                <a:sym typeface="Courier New Bold" charset="0"/>
              </a:rPr>
              <a:t>i[1]</a:t>
            </a:r>
          </a:p>
        </p:txBody>
      </p:sp>
      <p:sp>
        <p:nvSpPr>
          <p:cNvPr id="25610" name="Rectangle 10"/>
          <p:cNvSpPr>
            <a:spLocks/>
          </p:cNvSpPr>
          <p:nvPr/>
        </p:nvSpPr>
        <p:spPr bwMode="auto">
          <a:xfrm>
            <a:off x="8289597" y="4572000"/>
            <a:ext cx="2540000" cy="381000"/>
          </a:xfrm>
          <a:prstGeom prst="rect">
            <a:avLst/>
          </a:prstGeom>
          <a:solidFill>
            <a:srgbClr val="D6D6F4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sz="2000" dirty="0">
                <a:latin typeface="Courier New" pitchFamily="49" charset="0"/>
                <a:cs typeface="Courier New" pitchFamily="49" charset="0"/>
                <a:sym typeface="Courier New Bold" charset="0"/>
              </a:rPr>
              <a:t>v</a:t>
            </a:r>
          </a:p>
        </p:txBody>
      </p:sp>
      <p:sp>
        <p:nvSpPr>
          <p:cNvPr id="25611" name="Rectangle 11"/>
          <p:cNvSpPr>
            <a:spLocks/>
          </p:cNvSpPr>
          <p:nvPr/>
        </p:nvSpPr>
        <p:spPr bwMode="auto">
          <a:xfrm>
            <a:off x="3527097" y="4572000"/>
            <a:ext cx="952500" cy="381000"/>
          </a:xfrm>
          <a:prstGeom prst="rect">
            <a:avLst/>
          </a:prstGeom>
          <a:solidFill>
            <a:srgbClr val="B2B2B2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sz="1600">
                <a:solidFill>
                  <a:srgbClr val="FFFFFF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3 bytes</a:t>
            </a:r>
          </a:p>
        </p:txBody>
      </p:sp>
      <p:sp>
        <p:nvSpPr>
          <p:cNvPr id="25612" name="Rectangle 12"/>
          <p:cNvSpPr>
            <a:spLocks/>
          </p:cNvSpPr>
          <p:nvPr/>
        </p:nvSpPr>
        <p:spPr bwMode="auto">
          <a:xfrm>
            <a:off x="7019597" y="4572000"/>
            <a:ext cx="1270000" cy="381000"/>
          </a:xfrm>
          <a:prstGeom prst="rect">
            <a:avLst/>
          </a:prstGeom>
          <a:solidFill>
            <a:srgbClr val="B2B2B2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sz="1600">
                <a:solidFill>
                  <a:srgbClr val="FFFFFF"/>
                </a:solidFill>
                <a:latin typeface="Calibri Bold Italic" charset="0"/>
                <a:ea typeface="Calibri Bold Italic" charset="0"/>
                <a:cs typeface="Calibri Bold Italic" charset="0"/>
                <a:sym typeface="Calibri Bold Italic" charset="0"/>
              </a:rPr>
              <a:t>4 bytes</a:t>
            </a:r>
          </a:p>
        </p:txBody>
      </p:sp>
      <p:sp>
        <p:nvSpPr>
          <p:cNvPr id="25613" name="Rectangle 13"/>
          <p:cNvSpPr>
            <a:spLocks/>
          </p:cNvSpPr>
          <p:nvPr/>
        </p:nvSpPr>
        <p:spPr bwMode="auto">
          <a:xfrm>
            <a:off x="2957185" y="4965701"/>
            <a:ext cx="490519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p+0</a:t>
            </a:r>
          </a:p>
        </p:txBody>
      </p:sp>
      <p:sp>
        <p:nvSpPr>
          <p:cNvPr id="25614" name="Rectangle 14"/>
          <p:cNvSpPr>
            <a:spLocks/>
          </p:cNvSpPr>
          <p:nvPr/>
        </p:nvSpPr>
        <p:spPr bwMode="auto">
          <a:xfrm>
            <a:off x="4228773" y="4965701"/>
            <a:ext cx="490519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p+4</a:t>
            </a:r>
          </a:p>
        </p:txBody>
      </p:sp>
      <p:sp>
        <p:nvSpPr>
          <p:cNvPr id="25615" name="Rectangle 15"/>
          <p:cNvSpPr>
            <a:spLocks/>
          </p:cNvSpPr>
          <p:nvPr/>
        </p:nvSpPr>
        <p:spPr bwMode="auto">
          <a:xfrm>
            <a:off x="5484485" y="4965701"/>
            <a:ext cx="490519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p+8</a:t>
            </a:r>
          </a:p>
        </p:txBody>
      </p:sp>
      <p:sp>
        <p:nvSpPr>
          <p:cNvPr id="25616" name="Rectangle 16"/>
          <p:cNvSpPr>
            <a:spLocks/>
          </p:cNvSpPr>
          <p:nvPr/>
        </p:nvSpPr>
        <p:spPr bwMode="auto">
          <a:xfrm>
            <a:off x="7964160" y="4965701"/>
            <a:ext cx="628377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p+16</a:t>
            </a:r>
          </a:p>
        </p:txBody>
      </p:sp>
      <p:sp>
        <p:nvSpPr>
          <p:cNvPr id="25617" name="Rectangle 17"/>
          <p:cNvSpPr>
            <a:spLocks/>
          </p:cNvSpPr>
          <p:nvPr/>
        </p:nvSpPr>
        <p:spPr bwMode="auto">
          <a:xfrm>
            <a:off x="10510510" y="4965701"/>
            <a:ext cx="628377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p+24</a:t>
            </a:r>
          </a:p>
        </p:txBody>
      </p:sp>
      <p:sp>
        <p:nvSpPr>
          <p:cNvPr id="25618" name="Line 18"/>
          <p:cNvSpPr>
            <a:spLocks noChangeShapeType="1"/>
          </p:cNvSpPr>
          <p:nvPr/>
        </p:nvSpPr>
        <p:spPr bwMode="auto">
          <a:xfrm rot="10800000" flipH="1">
            <a:off x="4479597" y="5314950"/>
            <a:ext cx="0" cy="3810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5619" name="Rectangle 19"/>
          <p:cNvSpPr>
            <a:spLocks/>
          </p:cNvSpPr>
          <p:nvPr/>
        </p:nvSpPr>
        <p:spPr bwMode="auto">
          <a:xfrm>
            <a:off x="3958897" y="5648325"/>
            <a:ext cx="2070100" cy="3556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marL="185738" indent="-185738">
              <a:spcBef>
                <a:spcPts val="638"/>
              </a:spcBef>
            </a:pPr>
            <a:r>
              <a:rPr lang="en-US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Multiple of 4</a:t>
            </a:r>
          </a:p>
        </p:txBody>
      </p:sp>
      <p:sp>
        <p:nvSpPr>
          <p:cNvPr id="25620" name="Rectangle 20"/>
          <p:cNvSpPr>
            <a:spLocks/>
          </p:cNvSpPr>
          <p:nvPr/>
        </p:nvSpPr>
        <p:spPr bwMode="auto">
          <a:xfrm>
            <a:off x="7375197" y="5648325"/>
            <a:ext cx="1905000" cy="3556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marL="185738" indent="-185738">
              <a:spcBef>
                <a:spcPts val="638"/>
              </a:spcBef>
            </a:pPr>
            <a:r>
              <a:rPr lang="en-US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Multiple of 8</a:t>
            </a:r>
          </a:p>
        </p:txBody>
      </p:sp>
      <p:sp>
        <p:nvSpPr>
          <p:cNvPr id="25621" name="Line 21"/>
          <p:cNvSpPr>
            <a:spLocks noChangeShapeType="1"/>
          </p:cNvSpPr>
          <p:nvPr/>
        </p:nvSpPr>
        <p:spPr bwMode="auto">
          <a:xfrm rot="10800000" flipH="1">
            <a:off x="8289597" y="5314950"/>
            <a:ext cx="0" cy="3810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5622" name="Rectangle 22"/>
          <p:cNvSpPr>
            <a:spLocks/>
          </p:cNvSpPr>
          <p:nvPr/>
        </p:nvSpPr>
        <p:spPr bwMode="auto">
          <a:xfrm>
            <a:off x="2980997" y="6159500"/>
            <a:ext cx="1536700" cy="3556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marL="185738" indent="-185738">
              <a:spcBef>
                <a:spcPts val="638"/>
              </a:spcBef>
            </a:pPr>
            <a:r>
              <a:rPr lang="en-US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Multiple of 8</a:t>
            </a:r>
          </a:p>
        </p:txBody>
      </p:sp>
      <p:sp>
        <p:nvSpPr>
          <p:cNvPr id="25623" name="Line 23"/>
          <p:cNvSpPr>
            <a:spLocks noChangeShapeType="1"/>
          </p:cNvSpPr>
          <p:nvPr/>
        </p:nvSpPr>
        <p:spPr bwMode="auto">
          <a:xfrm rot="10800000" flipH="1">
            <a:off x="3209597" y="5314950"/>
            <a:ext cx="0" cy="8382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5624" name="Rectangle 24"/>
          <p:cNvSpPr>
            <a:spLocks/>
          </p:cNvSpPr>
          <p:nvPr/>
        </p:nvSpPr>
        <p:spPr bwMode="auto">
          <a:xfrm>
            <a:off x="9521497" y="6159500"/>
            <a:ext cx="1536700" cy="3556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marL="185738" indent="-185738">
              <a:spcBef>
                <a:spcPts val="638"/>
              </a:spcBef>
            </a:pPr>
            <a:r>
              <a:rPr lang="en-US"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Multiple of 8</a:t>
            </a:r>
          </a:p>
        </p:txBody>
      </p:sp>
      <p:sp>
        <p:nvSpPr>
          <p:cNvPr id="25625" name="Line 25"/>
          <p:cNvSpPr>
            <a:spLocks noChangeShapeType="1"/>
          </p:cNvSpPr>
          <p:nvPr/>
        </p:nvSpPr>
        <p:spPr bwMode="auto">
          <a:xfrm rot="10800000" flipH="1">
            <a:off x="10829597" y="5314950"/>
            <a:ext cx="0" cy="83820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B06C1B-EE1B-423D-A7FA-2A9913D4F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30807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Meeting Overall Alignment Requirement</a:t>
            </a:r>
          </a:p>
        </p:txBody>
      </p:sp>
      <p:sp>
        <p:nvSpPr>
          <p:cNvPr id="27652" name="Rectangle 4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/>
          <a:lstStyle/>
          <a:p>
            <a:r>
              <a:rPr lang="en-US" b="0" dirty="0"/>
              <a:t>Entire struct must be a multiple of its largest element</a:t>
            </a:r>
          </a:p>
          <a:p>
            <a:pPr lvl="1"/>
            <a:endParaRPr lang="en-US" dirty="0"/>
          </a:p>
          <a:p>
            <a:r>
              <a:rPr lang="en-US" b="0" dirty="0"/>
              <a:t>For largest alignment requirement K</a:t>
            </a:r>
          </a:p>
          <a:p>
            <a:r>
              <a:rPr lang="en-US" b="0" dirty="0"/>
              <a:t>Overall structure must be multiple of K</a:t>
            </a:r>
          </a:p>
          <a:p>
            <a:pPr lvl="1"/>
            <a:r>
              <a:rPr lang="en-US" dirty="0"/>
              <a:t>Trailing padding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588447-C975-43F1-AC35-BCC43876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66</a:t>
            </a:fld>
            <a:endParaRPr 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2713C4D3-E27F-4441-8302-9D8AC6D68C69}"/>
              </a:ext>
            </a:extLst>
          </p:cNvPr>
          <p:cNvSpPr>
            <a:spLocks/>
          </p:cNvSpPr>
          <p:nvPr/>
        </p:nvSpPr>
        <p:spPr bwMode="auto">
          <a:xfrm>
            <a:off x="544432" y="4571142"/>
            <a:ext cx="2224088" cy="1524000"/>
          </a:xfrm>
          <a:prstGeom prst="rect">
            <a:avLst/>
          </a:prstGeom>
          <a:solidFill>
            <a:srgbClr val="FFFEB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 algn="l"/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struct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S2 {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double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v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int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i[2];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char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c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} *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p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</a:p>
        </p:txBody>
      </p:sp>
      <p:graphicFrame>
        <p:nvGraphicFramePr>
          <p:cNvPr id="11" name="Group 7">
            <a:extLst>
              <a:ext uri="{FF2B5EF4-FFF2-40B4-BE49-F238E27FC236}">
                <a16:creationId xmlns:a16="http://schemas.microsoft.com/office/drawing/2014/main" id="{5B857499-BBF8-4502-9660-0CA0151F89FC}"/>
              </a:ext>
            </a:extLst>
          </p:cNvPr>
          <p:cNvGraphicFramePr>
            <a:graphicFrameLocks noGrp="1"/>
          </p:cNvGraphicFramePr>
          <p:nvPr/>
        </p:nvGraphicFramePr>
        <p:xfrm>
          <a:off x="3082448" y="4574274"/>
          <a:ext cx="8335963" cy="762000"/>
        </p:xfrm>
        <a:graphic>
          <a:graphicData uri="http://schemas.openxmlformats.org/drawingml/2006/table">
            <a:tbl>
              <a:tblPr/>
              <a:tblGrid>
                <a:gridCol w="320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v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D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[0]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F1C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[1]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F1C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c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EB2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7 bytes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p+0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p+8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p+16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p+24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6574E43-7334-4D38-B64F-2C339EA39722}"/>
              </a:ext>
            </a:extLst>
          </p:cNvPr>
          <p:cNvCxnSpPr>
            <a:cxnSpLocks/>
            <a:stCxn id="14" idx="3"/>
          </p:cNvCxnSpPr>
          <p:nvPr/>
        </p:nvCxnSpPr>
        <p:spPr bwMode="auto">
          <a:xfrm flipV="1">
            <a:off x="10169047" y="5336274"/>
            <a:ext cx="685800" cy="457200"/>
          </a:xfrm>
          <a:prstGeom prst="straightConnector1">
            <a:avLst/>
          </a:prstGeom>
          <a:noFill/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EA9E619-ED08-465A-BB01-39F2B5A924F4}"/>
              </a:ext>
            </a:extLst>
          </p:cNvPr>
          <p:cNvSpPr txBox="1"/>
          <p:nvPr/>
        </p:nvSpPr>
        <p:spPr>
          <a:xfrm>
            <a:off x="8509618" y="5608808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Calibri" pitchFamily="34" charset="0"/>
              </a:rPr>
              <a:t>Multiple of K=8</a:t>
            </a:r>
          </a:p>
        </p:txBody>
      </p:sp>
    </p:spTree>
    <p:extLst>
      <p:ext uri="{BB962C8B-B14F-4D97-AF65-F5344CB8AC3E}">
        <p14:creationId xmlns:p14="http://schemas.microsoft.com/office/powerpoint/2010/main" val="18625242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Freeform 1"/>
          <p:cNvSpPr>
            <a:spLocks/>
          </p:cNvSpPr>
          <p:nvPr/>
        </p:nvSpPr>
        <p:spPr bwMode="auto">
          <a:xfrm>
            <a:off x="3011812" y="4985359"/>
            <a:ext cx="7670800" cy="950726"/>
          </a:xfrm>
          <a:custGeom>
            <a:avLst/>
            <a:gdLst/>
            <a:ahLst/>
            <a:cxnLst>
              <a:cxn ang="0">
                <a:pos x="7617" y="0"/>
              </a:cxn>
              <a:cxn ang="0">
                <a:pos x="0" y="21465"/>
              </a:cxn>
              <a:cxn ang="0">
                <a:pos x="21600" y="21600"/>
              </a:cxn>
              <a:cxn ang="0">
                <a:pos x="13017" y="0"/>
              </a:cxn>
              <a:cxn ang="0">
                <a:pos x="7617" y="0"/>
              </a:cxn>
              <a:cxn ang="0">
                <a:pos x="7617" y="0"/>
              </a:cxn>
            </a:cxnLst>
            <a:rect l="0" t="0" r="r" b="b"/>
            <a:pathLst>
              <a:path w="21600" h="21600">
                <a:moveTo>
                  <a:pt x="7617" y="0"/>
                </a:moveTo>
                <a:lnTo>
                  <a:pt x="0" y="21465"/>
                </a:lnTo>
                <a:lnTo>
                  <a:pt x="21600" y="21600"/>
                </a:lnTo>
                <a:lnTo>
                  <a:pt x="13017" y="0"/>
                </a:lnTo>
                <a:lnTo>
                  <a:pt x="7617" y="0"/>
                </a:lnTo>
                <a:close/>
                <a:moveTo>
                  <a:pt x="7617" y="0"/>
                </a:moveTo>
              </a:path>
            </a:pathLst>
          </a:custGeom>
          <a:solidFill>
            <a:srgbClr val="E6E6E6"/>
          </a:solidFill>
          <a:ln w="381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8676" name="Rectangle 4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Arrays of Structures</a:t>
            </a:r>
          </a:p>
        </p:txBody>
      </p:sp>
      <p:sp>
        <p:nvSpPr>
          <p:cNvPr id="28677" name="Rectangle 5"/>
          <p:cNvSpPr>
            <a:spLocks noGrp="1" noChangeArrowheads="1"/>
          </p:cNvSpPr>
          <p:nvPr>
            <p:ph idx="1"/>
          </p:nvPr>
        </p:nvSpPr>
        <p:spPr>
          <a:xfrm>
            <a:off x="607595" y="1143000"/>
            <a:ext cx="10972800" cy="2713754"/>
          </a:xfrm>
          <a:ln/>
        </p:spPr>
        <p:txBody>
          <a:bodyPr>
            <a:normAutofit/>
          </a:bodyPr>
          <a:lstStyle/>
          <a:p>
            <a:r>
              <a:rPr lang="en-US" b="0" dirty="0"/>
              <a:t>Arrays are the reason for the overall length requirement</a:t>
            </a:r>
          </a:p>
          <a:p>
            <a:pPr lvl="1"/>
            <a:r>
              <a:rPr lang="en-US" b="0" dirty="0"/>
              <a:t>Each struct must start at a multiple of its largest member. </a:t>
            </a:r>
            <a:r>
              <a:rPr lang="en-US" dirty="0"/>
              <a:t>This means </a:t>
            </a:r>
            <a:r>
              <a:rPr lang="en-US" b="0" dirty="0"/>
              <a:t>the member is aligned</a:t>
            </a:r>
          </a:p>
          <a:p>
            <a:pPr lvl="1"/>
            <a:endParaRPr lang="en-US" b="0" dirty="0"/>
          </a:p>
          <a:p>
            <a:r>
              <a:rPr lang="en-US" b="0" dirty="0"/>
              <a:t>The compiler adds trailing padding even without array declaration</a:t>
            </a:r>
          </a:p>
          <a:p>
            <a:endParaRPr lang="en-US" b="0" dirty="0"/>
          </a:p>
        </p:txBody>
      </p:sp>
      <p:graphicFrame>
        <p:nvGraphicFramePr>
          <p:cNvPr id="28679" name="Group 7"/>
          <p:cNvGraphicFramePr>
            <a:graphicFrameLocks noGrp="1"/>
          </p:cNvGraphicFramePr>
          <p:nvPr/>
        </p:nvGraphicFramePr>
        <p:xfrm>
          <a:off x="2681613" y="5910686"/>
          <a:ext cx="8335963" cy="762000"/>
        </p:xfrm>
        <a:graphic>
          <a:graphicData uri="http://schemas.openxmlformats.org/drawingml/2006/table">
            <a:tbl>
              <a:tblPr/>
              <a:tblGrid>
                <a:gridCol w="320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v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D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[0]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[1]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c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EB2"/>
                    </a:solidFill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7 bytes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a+24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a+32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a+40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a+48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8791" name="Group 119"/>
          <p:cNvGraphicFramePr>
            <a:graphicFrameLocks noGrp="1"/>
          </p:cNvGraphicFramePr>
          <p:nvPr/>
        </p:nvGraphicFramePr>
        <p:xfrm>
          <a:off x="3463178" y="4596179"/>
          <a:ext cx="8240168" cy="762000"/>
        </p:xfrm>
        <a:graphic>
          <a:graphicData uri="http://schemas.openxmlformats.org/drawingml/2006/table">
            <a:tbl>
              <a:tblPr/>
              <a:tblGrid>
                <a:gridCol w="320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976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22805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a[0]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a[1]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C7C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a[2]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• • •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 pitchFamily="49" charset="0"/>
                          <a:cs typeface="Courier New Bold" charset="0"/>
                          <a:sym typeface="Courier New Bold" charset="0"/>
                        </a:rPr>
                        <a:t>a+0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 pitchFamily="49" charset="0"/>
                          <a:cs typeface="Courier New Bold" charset="0"/>
                          <a:sym typeface="Courier New Bold" charset="0"/>
                        </a:rPr>
                        <a:t>a+24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 pitchFamily="49" charset="0"/>
                          <a:cs typeface="Courier New Bold" charset="0"/>
                          <a:sym typeface="Courier New Bold" charset="0"/>
                        </a:rPr>
                        <a:t>a+48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 pitchFamily="49" charset="0"/>
                          <a:cs typeface="Courier New Bold" charset="0"/>
                          <a:sym typeface="Courier New Bold" charset="0"/>
                        </a:rPr>
                        <a:t>a+72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" pitchFamily="49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501900" y="50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Calibri" pitchFamily="34" charset="0"/>
            </a:endParaRPr>
          </a:p>
        </p:txBody>
      </p:sp>
      <p:sp>
        <p:nvSpPr>
          <p:cNvPr id="28678" name="Rectangle 6"/>
          <p:cNvSpPr>
            <a:spLocks/>
          </p:cNvSpPr>
          <p:nvPr/>
        </p:nvSpPr>
        <p:spPr bwMode="auto">
          <a:xfrm>
            <a:off x="398138" y="4593355"/>
            <a:ext cx="2222500" cy="1529647"/>
          </a:xfrm>
          <a:prstGeom prst="rect">
            <a:avLst/>
          </a:prstGeom>
          <a:solidFill>
            <a:srgbClr val="FFFEB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0" bIns="0"/>
          <a:lstStyle/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struct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S2 {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 double v;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int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[2];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 char c;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} a[10];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C09AE5-1DF9-4FDD-A055-3633C5B7E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66295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Freeform 1"/>
          <p:cNvSpPr>
            <a:spLocks/>
          </p:cNvSpPr>
          <p:nvPr/>
        </p:nvSpPr>
        <p:spPr bwMode="auto">
          <a:xfrm>
            <a:off x="6561568" y="1490771"/>
            <a:ext cx="4445000" cy="812800"/>
          </a:xfrm>
          <a:custGeom>
            <a:avLst/>
            <a:gdLst/>
            <a:ahLst/>
            <a:cxnLst>
              <a:cxn ang="0">
                <a:pos x="6171" y="338"/>
              </a:cxn>
              <a:cxn ang="0">
                <a:pos x="0" y="21600"/>
              </a:cxn>
              <a:cxn ang="0">
                <a:pos x="21600" y="21600"/>
              </a:cxn>
              <a:cxn ang="0">
                <a:pos x="15552" y="0"/>
              </a:cxn>
              <a:cxn ang="0">
                <a:pos x="6171" y="338"/>
              </a:cxn>
              <a:cxn ang="0">
                <a:pos x="6171" y="338"/>
              </a:cxn>
            </a:cxnLst>
            <a:rect l="0" t="0" r="r" b="b"/>
            <a:pathLst>
              <a:path w="21600" h="21600">
                <a:moveTo>
                  <a:pt x="6171" y="338"/>
                </a:moveTo>
                <a:lnTo>
                  <a:pt x="0" y="21600"/>
                </a:lnTo>
                <a:lnTo>
                  <a:pt x="21600" y="21600"/>
                </a:lnTo>
                <a:lnTo>
                  <a:pt x="15552" y="0"/>
                </a:lnTo>
                <a:lnTo>
                  <a:pt x="6171" y="338"/>
                </a:lnTo>
                <a:close/>
                <a:moveTo>
                  <a:pt x="6171" y="338"/>
                </a:moveTo>
              </a:path>
            </a:pathLst>
          </a:custGeom>
          <a:solidFill>
            <a:srgbClr val="E6E6E6"/>
          </a:solidFill>
          <a:ln w="381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Accessing Array Elements</a:t>
            </a:r>
          </a:p>
        </p:txBody>
      </p:sp>
      <p:sp>
        <p:nvSpPr>
          <p:cNvPr id="29701" name="Rectangle 5"/>
          <p:cNvSpPr>
            <a:spLocks noGrp="1" noChangeArrowheads="1"/>
          </p:cNvSpPr>
          <p:nvPr>
            <p:ph idx="1"/>
          </p:nvPr>
        </p:nvSpPr>
        <p:spPr>
          <a:xfrm>
            <a:off x="607595" y="3040172"/>
            <a:ext cx="6429375" cy="3316178"/>
          </a:xfrm>
          <a:ln/>
        </p:spPr>
        <p:txBody>
          <a:bodyPr>
            <a:normAutofit fontScale="925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  <a:sym typeface="Courier New Bold" charset="0"/>
              </a:rPr>
              <a:t>sizeof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Courier New Bold" charset="0"/>
              </a:rPr>
              <a:t>(S3)=12</a:t>
            </a:r>
            <a:r>
              <a:rPr lang="en-US" dirty="0"/>
              <a:t>, including padding</a:t>
            </a:r>
          </a:p>
          <a:p>
            <a:pPr lvl="1"/>
            <a:endParaRPr lang="en-US" dirty="0"/>
          </a:p>
          <a:p>
            <a:r>
              <a:rPr lang="en-US" dirty="0"/>
              <a:t>Compute array offset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12*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Element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Courier New Bold" charset="0"/>
              </a:rPr>
              <a:t>j</a:t>
            </a:r>
            <a:r>
              <a:rPr lang="en-US" dirty="0"/>
              <a:t> is at offset 8 within structure</a:t>
            </a:r>
          </a:p>
          <a:p>
            <a:pPr lvl="1"/>
            <a:endParaRPr lang="en-US" dirty="0"/>
          </a:p>
          <a:p>
            <a:r>
              <a:rPr lang="en-US" dirty="0"/>
              <a:t>Assembly contains displacement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sym typeface="Courier New Bold" charset="0"/>
              </a:rPr>
              <a:t>a+8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52450" lvl="1"/>
            <a:r>
              <a:rPr lang="en-US" dirty="0"/>
              <a:t>Compile-time constant resolved during linking</a:t>
            </a:r>
          </a:p>
        </p:txBody>
      </p:sp>
      <p:sp>
        <p:nvSpPr>
          <p:cNvPr id="29702" name="Rectangle 6"/>
          <p:cNvSpPr>
            <a:spLocks/>
          </p:cNvSpPr>
          <p:nvPr/>
        </p:nvSpPr>
        <p:spPr bwMode="auto">
          <a:xfrm>
            <a:off x="955358" y="1109771"/>
            <a:ext cx="2222500" cy="1524000"/>
          </a:xfrm>
          <a:prstGeom prst="rect">
            <a:avLst/>
          </a:prstGeom>
          <a:solidFill>
            <a:srgbClr val="FFFEB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struct S3 {</a:t>
            </a:r>
            <a:endParaRPr lang="en-US" b="1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  short i;</a:t>
            </a:r>
            <a:endParaRPr lang="en-US" b="1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  float v;</a:t>
            </a:r>
            <a:endParaRPr lang="en-US" b="1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  short j;</a:t>
            </a:r>
            <a:endParaRPr lang="en-US" b="1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>
                <a:latin typeface="Courier New" pitchFamily="49" charset="0"/>
                <a:cs typeface="Courier New" pitchFamily="49" charset="0"/>
                <a:sym typeface="Courier New Bold" charset="0"/>
              </a:rPr>
              <a:t>} a[10];</a:t>
            </a:r>
          </a:p>
        </p:txBody>
      </p:sp>
      <p:sp>
        <p:nvSpPr>
          <p:cNvPr id="29703" name="Rectangle 7"/>
          <p:cNvSpPr>
            <a:spLocks/>
          </p:cNvSpPr>
          <p:nvPr/>
        </p:nvSpPr>
        <p:spPr bwMode="auto">
          <a:xfrm>
            <a:off x="7082693" y="3651424"/>
            <a:ext cx="3289300" cy="1117600"/>
          </a:xfrm>
          <a:prstGeom prst="rect">
            <a:avLst/>
          </a:prstGeom>
          <a:solidFill>
            <a:srgbClr val="FFFEB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short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get_j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(int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idx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)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{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return a[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idx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].j;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}</a:t>
            </a:r>
          </a:p>
        </p:txBody>
      </p:sp>
      <p:sp>
        <p:nvSpPr>
          <p:cNvPr id="29704" name="Rectangle 8"/>
          <p:cNvSpPr>
            <a:spLocks/>
          </p:cNvSpPr>
          <p:nvPr/>
        </p:nvSpPr>
        <p:spPr bwMode="auto">
          <a:xfrm>
            <a:off x="7082693" y="5167595"/>
            <a:ext cx="4660900" cy="863600"/>
          </a:xfrm>
          <a:prstGeom prst="rect">
            <a:avLst/>
          </a:prstGeom>
          <a:solidFill>
            <a:srgbClr val="9CE0FF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>
              <a:tabLst>
                <a:tab pos="114300" algn="l"/>
                <a:tab pos="114300" algn="l"/>
                <a:tab pos="114300" algn="l"/>
              </a:tabLst>
            </a:pPr>
            <a:r>
              <a:rPr lang="en-US" dirty="0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	# %</a:t>
            </a:r>
            <a:r>
              <a:rPr lang="en-US" dirty="0" err="1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rdi</a:t>
            </a:r>
            <a:r>
              <a:rPr lang="en-US" dirty="0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 = </a:t>
            </a:r>
            <a:r>
              <a:rPr lang="en-US" dirty="0" err="1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idx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>
              <a:tabLst>
                <a:tab pos="114300" algn="l"/>
                <a:tab pos="114300" algn="l"/>
                <a:tab pos="114300" algn="l"/>
              </a:tabLst>
            </a:pPr>
            <a:r>
              <a:rPr lang="en-US" dirty="0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	</a:t>
            </a:r>
            <a:r>
              <a:rPr lang="en-US" dirty="0" err="1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leaq</a:t>
            </a:r>
            <a:r>
              <a:rPr lang="en-US" dirty="0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 (%rdi,%rdi,2),%</a:t>
            </a:r>
            <a:r>
              <a:rPr lang="en-US" dirty="0" err="1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rax</a:t>
            </a:r>
            <a:r>
              <a:rPr lang="en-US" dirty="0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 # 3*</a:t>
            </a:r>
            <a:r>
              <a:rPr lang="en-US" dirty="0" err="1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idx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>
              <a:tabLst>
                <a:tab pos="114300" algn="l"/>
                <a:tab pos="114300" algn="l"/>
                <a:tab pos="114300" algn="l"/>
              </a:tabLst>
            </a:pPr>
            <a:r>
              <a:rPr lang="en-US" dirty="0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	</a:t>
            </a:r>
            <a:r>
              <a:rPr lang="en-US" dirty="0" err="1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movzwl</a:t>
            </a:r>
            <a:r>
              <a:rPr lang="en-US" dirty="0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 a+8(,%rax,4),%</a:t>
            </a:r>
            <a:r>
              <a:rPr lang="en-US" dirty="0" err="1">
                <a:latin typeface="Courier New" pitchFamily="49" charset="0"/>
                <a:ea typeface="Monaco" charset="0"/>
                <a:cs typeface="Courier New" pitchFamily="49" charset="0"/>
                <a:sym typeface="Courier New Bold" charset="0"/>
              </a:rPr>
              <a:t>eax</a:t>
            </a:r>
            <a:endParaRPr lang="en-US" dirty="0">
              <a:latin typeface="Courier New" pitchFamily="49" charset="0"/>
              <a:ea typeface="Monaco" charset="0"/>
              <a:cs typeface="Courier New" pitchFamily="49" charset="0"/>
              <a:sym typeface="Courier New Bold" charset="0"/>
            </a:endParaRPr>
          </a:p>
        </p:txBody>
      </p:sp>
      <p:graphicFrame>
        <p:nvGraphicFramePr>
          <p:cNvPr id="29705" name="Group 9"/>
          <p:cNvGraphicFramePr>
            <a:graphicFrameLocks noGrp="1"/>
          </p:cNvGraphicFramePr>
          <p:nvPr/>
        </p:nvGraphicFramePr>
        <p:xfrm>
          <a:off x="3691369" y="1109771"/>
          <a:ext cx="8329613" cy="762000"/>
        </p:xfrm>
        <a:graphic>
          <a:graphicData uri="http://schemas.openxmlformats.org/drawingml/2006/table">
            <a:tbl>
              <a:tblPr/>
              <a:tblGrid>
                <a:gridCol w="320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976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3976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 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a[0]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• • •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 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a[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idx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1C7C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 • •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 Bold" charset="0"/>
                          <a:cs typeface="Courier New Bold" charset="0"/>
                          <a:sym typeface="Courier New Bold" charset="0"/>
                        </a:rPr>
                        <a:t> •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a+0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a+12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a+12*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idx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9798" name="Group 102"/>
          <p:cNvGraphicFramePr>
            <a:graphicFrameLocks noGrp="1"/>
          </p:cNvGraphicFramePr>
          <p:nvPr/>
        </p:nvGraphicFramePr>
        <p:xfrm>
          <a:off x="4820082" y="2278171"/>
          <a:ext cx="6429375" cy="596900"/>
        </p:xfrm>
        <a:graphic>
          <a:graphicData uri="http://schemas.openxmlformats.org/drawingml/2006/table">
            <a:tbl>
              <a:tblPr/>
              <a:tblGrid>
                <a:gridCol w="24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413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13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371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371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4136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4136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4765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2984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2 bytes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v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D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j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2 bytes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45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a+12*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idx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a+12*idx+8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1285DE-41FC-4429-9E6B-7249A1AF5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16489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Saving Space</a:t>
            </a:r>
          </a:p>
        </p:txBody>
      </p:sp>
      <p:sp>
        <p:nvSpPr>
          <p:cNvPr id="27652" name="Rectangle 4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>
            <a:noAutofit/>
          </a:bodyPr>
          <a:lstStyle/>
          <a:p>
            <a:r>
              <a:rPr lang="en-US" sz="2400" dirty="0"/>
              <a:t>Put large data types first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Effect: saved 4 bytes</a:t>
            </a:r>
          </a:p>
          <a:p>
            <a:pPr lvl="1"/>
            <a:endParaRPr lang="en-US" sz="2000" dirty="0"/>
          </a:p>
          <a:p>
            <a:r>
              <a:rPr lang="en-US" sz="2400" dirty="0"/>
              <a:t>C compilers cannot do this automatically!</a:t>
            </a:r>
          </a:p>
          <a:p>
            <a:pPr lvl="1"/>
            <a:r>
              <a:rPr lang="en-US" sz="2000" dirty="0"/>
              <a:t>They have to preserve field ordering</a:t>
            </a:r>
          </a:p>
          <a:p>
            <a:pPr lvl="1"/>
            <a:r>
              <a:rPr lang="en-US" sz="2000" dirty="0"/>
              <a:t>Programmers must do it manually</a:t>
            </a:r>
          </a:p>
          <a:p>
            <a:pPr lvl="1"/>
            <a:r>
              <a:rPr lang="en-US" sz="2000" dirty="0"/>
              <a:t>Other languages aren’t bound to preserve ordering. Rust may reorder for you</a:t>
            </a:r>
          </a:p>
        </p:txBody>
      </p:sp>
      <p:sp>
        <p:nvSpPr>
          <p:cNvPr id="27653" name="Rectangle 5"/>
          <p:cNvSpPr>
            <a:spLocks/>
          </p:cNvSpPr>
          <p:nvPr/>
        </p:nvSpPr>
        <p:spPr bwMode="auto">
          <a:xfrm>
            <a:off x="944613" y="1581721"/>
            <a:ext cx="3748302" cy="1625724"/>
          </a:xfrm>
          <a:prstGeom prst="rect">
            <a:avLst/>
          </a:prstGeom>
          <a:solidFill>
            <a:srgbClr val="FFFEB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 algn="l"/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struct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S4 {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char c;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int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char d;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} *p;</a:t>
            </a:r>
          </a:p>
        </p:txBody>
      </p:sp>
      <p:sp>
        <p:nvSpPr>
          <p:cNvPr id="27654" name="Rectangle 6"/>
          <p:cNvSpPr>
            <a:spLocks/>
          </p:cNvSpPr>
          <p:nvPr/>
        </p:nvSpPr>
        <p:spPr bwMode="auto">
          <a:xfrm>
            <a:off x="5792847" y="1598808"/>
            <a:ext cx="2538414" cy="1627312"/>
          </a:xfrm>
          <a:prstGeom prst="rect">
            <a:avLst/>
          </a:prstGeom>
          <a:solidFill>
            <a:srgbClr val="FFFEB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 algn="l"/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struct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S5 {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int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char c;</a:t>
            </a:r>
          </a:p>
          <a:p>
            <a:pPr algn="l"/>
            <a:r>
              <a:rPr lang="en-US" b="1" dirty="0">
                <a:latin typeface="Courier New" pitchFamily="49" charset="0"/>
                <a:ea typeface="Lucida Grande" charset="0"/>
                <a:cs typeface="Courier New" pitchFamily="49" charset="0"/>
                <a:sym typeface="Courier New Bold" charset="0"/>
              </a:rPr>
              <a:t>  char d;</a:t>
            </a:r>
            <a:endParaRPr lang="en-US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} *p;</a:t>
            </a:r>
          </a:p>
        </p:txBody>
      </p:sp>
      <p:sp>
        <p:nvSpPr>
          <p:cNvPr id="27655" name="AutoShape 7"/>
          <p:cNvSpPr>
            <a:spLocks/>
          </p:cNvSpPr>
          <p:nvPr/>
        </p:nvSpPr>
        <p:spPr bwMode="auto">
          <a:xfrm>
            <a:off x="4934087" y="2161744"/>
            <a:ext cx="617587" cy="50143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821D10"/>
          </a:solidFill>
          <a:ln w="25400" cap="flat">
            <a:noFill/>
            <a:round/>
            <a:headEnd type="none" w="med" len="med"/>
            <a:tailEnd type="triangl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0B45D80-5BA7-4645-A583-4FFD973EDC36}"/>
              </a:ext>
            </a:extLst>
          </p:cNvPr>
          <p:cNvGrpSpPr/>
          <p:nvPr/>
        </p:nvGrpSpPr>
        <p:grpSpPr>
          <a:xfrm>
            <a:off x="906728" y="3517204"/>
            <a:ext cx="3786187" cy="381000"/>
            <a:chOff x="7949565" y="1921141"/>
            <a:chExt cx="3786187" cy="381000"/>
          </a:xfrm>
        </p:grpSpPr>
        <p:sp>
          <p:nvSpPr>
            <p:cNvPr id="12" name="Rectangle 7"/>
            <p:cNvSpPr>
              <a:spLocks/>
            </p:cNvSpPr>
            <p:nvPr/>
          </p:nvSpPr>
          <p:spPr bwMode="auto">
            <a:xfrm>
              <a:off x="7949565" y="1921141"/>
              <a:ext cx="317500" cy="381000"/>
            </a:xfrm>
            <a:prstGeom prst="rect">
              <a:avLst/>
            </a:prstGeom>
            <a:solidFill>
              <a:srgbClr val="F6F5BD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ctr"/>
              <a:r>
                <a:rPr lang="en-US" sz="2000">
                  <a:latin typeface="Courier New" pitchFamily="49" charset="0"/>
                  <a:cs typeface="Courier New" pitchFamily="49" charset="0"/>
                  <a:sym typeface="Courier New Bold" charset="0"/>
                </a:rPr>
                <a:t>c</a:t>
              </a:r>
            </a:p>
          </p:txBody>
        </p:sp>
        <p:sp>
          <p:nvSpPr>
            <p:cNvPr id="13" name="Rectangle 8"/>
            <p:cNvSpPr>
              <a:spLocks/>
            </p:cNvSpPr>
            <p:nvPr/>
          </p:nvSpPr>
          <p:spPr bwMode="auto">
            <a:xfrm>
              <a:off x="9219565" y="1921141"/>
              <a:ext cx="1270000" cy="381000"/>
            </a:xfrm>
            <a:prstGeom prst="rect">
              <a:avLst/>
            </a:prstGeom>
            <a:solidFill>
              <a:srgbClr val="D5F1CF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ctr"/>
              <a:r>
                <a:rPr lang="en-US" sz="2000" dirty="0" err="1">
                  <a:latin typeface="Courier New" pitchFamily="49" charset="0"/>
                  <a:cs typeface="Courier New" pitchFamily="49" charset="0"/>
                  <a:sym typeface="Courier New Bold" charset="0"/>
                </a:rPr>
                <a:t>i</a:t>
              </a:r>
              <a:endParaRPr lang="en-US" sz="2000" dirty="0">
                <a:latin typeface="Courier New" pitchFamily="49" charset="0"/>
                <a:cs typeface="Courier New" pitchFamily="49" charset="0"/>
                <a:sym typeface="Courier New Bold" charset="0"/>
              </a:endParaRPr>
            </a:p>
          </p:txBody>
        </p:sp>
        <p:sp>
          <p:nvSpPr>
            <p:cNvPr id="15" name="Rectangle 11"/>
            <p:cNvSpPr>
              <a:spLocks/>
            </p:cNvSpPr>
            <p:nvPr/>
          </p:nvSpPr>
          <p:spPr bwMode="auto">
            <a:xfrm>
              <a:off x="8267065" y="1921141"/>
              <a:ext cx="952500" cy="381000"/>
            </a:xfrm>
            <a:prstGeom prst="rect">
              <a:avLst/>
            </a:prstGeom>
            <a:solidFill>
              <a:srgbClr val="B2B2B2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Calibri Bold Italic" charset="0"/>
                  <a:ea typeface="Calibri Bold Italic" charset="0"/>
                  <a:cs typeface="Calibri Bold Italic" charset="0"/>
                  <a:sym typeface="Calibri Bold Italic" charset="0"/>
                </a:rPr>
                <a:t>3 bytes</a:t>
              </a:r>
            </a:p>
          </p:txBody>
        </p:sp>
        <p:sp>
          <p:nvSpPr>
            <p:cNvPr id="16" name="Rectangle 7"/>
            <p:cNvSpPr>
              <a:spLocks/>
            </p:cNvSpPr>
            <p:nvPr/>
          </p:nvSpPr>
          <p:spPr bwMode="auto">
            <a:xfrm>
              <a:off x="10465752" y="1921141"/>
              <a:ext cx="317500" cy="381000"/>
            </a:xfrm>
            <a:prstGeom prst="rect">
              <a:avLst/>
            </a:prstGeom>
            <a:solidFill>
              <a:srgbClr val="F6F5BD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latin typeface="Courier New" pitchFamily="49" charset="0"/>
                  <a:cs typeface="Courier New" pitchFamily="49" charset="0"/>
                  <a:sym typeface="Courier New Bold" charset="0"/>
                </a:rPr>
                <a:t>d</a:t>
              </a:r>
            </a:p>
          </p:txBody>
        </p:sp>
        <p:sp>
          <p:nvSpPr>
            <p:cNvPr id="17" name="Rectangle 11"/>
            <p:cNvSpPr>
              <a:spLocks/>
            </p:cNvSpPr>
            <p:nvPr/>
          </p:nvSpPr>
          <p:spPr bwMode="auto">
            <a:xfrm>
              <a:off x="10783252" y="1921141"/>
              <a:ext cx="952500" cy="381000"/>
            </a:xfrm>
            <a:prstGeom prst="rect">
              <a:avLst/>
            </a:prstGeom>
            <a:solidFill>
              <a:srgbClr val="B2B2B2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  <a:latin typeface="Calibri Bold Italic" charset="0"/>
                  <a:ea typeface="Calibri Bold Italic" charset="0"/>
                  <a:cs typeface="Calibri Bold Italic" charset="0"/>
                  <a:sym typeface="Calibri Bold Italic" charset="0"/>
                </a:rPr>
                <a:t>3 bytes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3C6F69B-42CD-4897-B611-E29DB8D3367A}"/>
              </a:ext>
            </a:extLst>
          </p:cNvPr>
          <p:cNvGrpSpPr/>
          <p:nvPr/>
        </p:nvGrpSpPr>
        <p:grpSpPr>
          <a:xfrm>
            <a:off x="5792847" y="3479104"/>
            <a:ext cx="2538414" cy="381000"/>
            <a:chOff x="7951152" y="2497205"/>
            <a:chExt cx="2538414" cy="381000"/>
          </a:xfrm>
        </p:grpSpPr>
        <p:sp>
          <p:nvSpPr>
            <p:cNvPr id="18" name="Rectangle 7"/>
            <p:cNvSpPr>
              <a:spLocks/>
            </p:cNvSpPr>
            <p:nvPr/>
          </p:nvSpPr>
          <p:spPr bwMode="auto">
            <a:xfrm>
              <a:off x="9208452" y="2497205"/>
              <a:ext cx="317500" cy="381000"/>
            </a:xfrm>
            <a:prstGeom prst="rect">
              <a:avLst/>
            </a:prstGeom>
            <a:solidFill>
              <a:srgbClr val="F6F5BD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ctr"/>
              <a:r>
                <a:rPr lang="en-US" sz="2000">
                  <a:latin typeface="Courier New" pitchFamily="49" charset="0"/>
                  <a:cs typeface="Courier New" pitchFamily="49" charset="0"/>
                  <a:sym typeface="Courier New Bold" charset="0"/>
                </a:rPr>
                <a:t>c</a:t>
              </a:r>
            </a:p>
          </p:txBody>
        </p:sp>
        <p:sp>
          <p:nvSpPr>
            <p:cNvPr id="19" name="Rectangle 8"/>
            <p:cNvSpPr>
              <a:spLocks/>
            </p:cNvSpPr>
            <p:nvPr/>
          </p:nvSpPr>
          <p:spPr bwMode="auto">
            <a:xfrm>
              <a:off x="7951152" y="2497205"/>
              <a:ext cx="1270000" cy="381000"/>
            </a:xfrm>
            <a:prstGeom prst="rect">
              <a:avLst/>
            </a:prstGeom>
            <a:solidFill>
              <a:srgbClr val="D5F1CF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ctr"/>
              <a:r>
                <a:rPr lang="en-US" sz="2000" dirty="0" err="1">
                  <a:latin typeface="Courier New" pitchFamily="49" charset="0"/>
                  <a:cs typeface="Courier New" pitchFamily="49" charset="0"/>
                  <a:sym typeface="Courier New Bold" charset="0"/>
                </a:rPr>
                <a:t>i</a:t>
              </a:r>
              <a:endParaRPr lang="en-US" sz="2000" dirty="0">
                <a:latin typeface="Courier New" pitchFamily="49" charset="0"/>
                <a:cs typeface="Courier New" pitchFamily="49" charset="0"/>
                <a:sym typeface="Courier New Bold" charset="0"/>
              </a:endParaRPr>
            </a:p>
          </p:txBody>
        </p:sp>
        <p:sp>
          <p:nvSpPr>
            <p:cNvPr id="21" name="Rectangle 7"/>
            <p:cNvSpPr>
              <a:spLocks/>
            </p:cNvSpPr>
            <p:nvPr/>
          </p:nvSpPr>
          <p:spPr bwMode="auto">
            <a:xfrm>
              <a:off x="9475152" y="2497205"/>
              <a:ext cx="317500" cy="381000"/>
            </a:xfrm>
            <a:prstGeom prst="rect">
              <a:avLst/>
            </a:prstGeom>
            <a:solidFill>
              <a:srgbClr val="F6F5BD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ctr"/>
              <a:r>
                <a:rPr lang="en-US" sz="2000" dirty="0">
                  <a:latin typeface="Courier New" pitchFamily="49" charset="0"/>
                  <a:cs typeface="Courier New" pitchFamily="49" charset="0"/>
                  <a:sym typeface="Courier New Bold" charset="0"/>
                </a:rPr>
                <a:t>d</a:t>
              </a:r>
            </a:p>
          </p:txBody>
        </p:sp>
        <p:sp>
          <p:nvSpPr>
            <p:cNvPr id="22" name="Rectangle 11"/>
            <p:cNvSpPr>
              <a:spLocks/>
            </p:cNvSpPr>
            <p:nvPr/>
          </p:nvSpPr>
          <p:spPr bwMode="auto">
            <a:xfrm>
              <a:off x="9792653" y="2497205"/>
              <a:ext cx="696913" cy="381000"/>
            </a:xfrm>
            <a:prstGeom prst="rect">
              <a:avLst/>
            </a:prstGeom>
            <a:solidFill>
              <a:srgbClr val="B2B2B2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38100" tIns="38100" rIns="38100" bIns="38100" anchor="ctr"/>
            <a:lstStyle/>
            <a:p>
              <a:pPr algn="ctr"/>
              <a:r>
                <a:rPr lang="en-US" sz="1400" dirty="0">
                  <a:solidFill>
                    <a:srgbClr val="FFFFFF"/>
                  </a:solidFill>
                  <a:latin typeface="Calibri Bold Italic" charset="0"/>
                  <a:ea typeface="Calibri Bold Italic" charset="0"/>
                  <a:cs typeface="Calibri Bold Italic" charset="0"/>
                  <a:sym typeface="Calibri Bold Italic" charset="0"/>
                </a:rPr>
                <a:t>2 bytes</a:t>
              </a: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96BEDF-8F16-4F9C-B76F-A738BEA1A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004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B93AA-E8B9-4094-ADE1-FF377C65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Floating point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75DFC-D467-43D3-A8BA-95F03ECCD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03188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Won’t be focusing on floating point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Has changed much more than integer types across updates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Not all x86-64 machines have the same capabilities here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endParaRPr lang="en-US" dirty="0"/>
          </a:p>
          <a:p>
            <a:pPr marL="103188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Registers %xmm0 - %xmm15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128-bit registers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On newest machines refer to as %ZMM0-%ZMM31 (512-bit registers)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endParaRPr lang="en-US" dirty="0"/>
          </a:p>
          <a:p>
            <a:pPr marL="103188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/>
              <a:t>Instructions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 err="1"/>
              <a:t>addss</a:t>
            </a:r>
            <a:r>
              <a:rPr lang="en-US" dirty="0"/>
              <a:t> (add scalar single-precision)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 err="1"/>
              <a:t>addsd</a:t>
            </a:r>
            <a:r>
              <a:rPr lang="en-US" dirty="0"/>
              <a:t> (add scalar double-precision)</a:t>
            </a:r>
          </a:p>
          <a:p>
            <a:pPr marL="560388" lvl="1" indent="-222250" defTabSz="895350">
              <a:tabLst>
                <a:tab pos="2400300" algn="l"/>
                <a:tab pos="3429000" algn="l"/>
                <a:tab pos="4521200" algn="l"/>
                <a:tab pos="6578600" algn="l"/>
              </a:tabLst>
            </a:pPr>
            <a:r>
              <a:rPr lang="en-US" dirty="0" err="1"/>
              <a:t>addpd</a:t>
            </a:r>
            <a:r>
              <a:rPr lang="en-US" dirty="0"/>
              <a:t> (add packed double-precision, two doubles at once)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2470E-D905-4DA8-9A7A-471077C01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551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E34D8-9FF5-4DA7-A457-645452A7F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D6D33-E5B2-4C8B-9100-DAB778E51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total size of this struct?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typedef struct {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short a;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int b;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char* c[3];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char d;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4B316-0D65-4BA3-9AB9-865AE5B7A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15588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E34D8-9FF5-4DA7-A457-645452A7F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+ Quiz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D6D33-E5B2-4C8B-9100-DAB778E51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total size of this struct?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typedef struct {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short a;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int b;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char* c[3];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char d;</a:t>
            </a:r>
            <a:b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4B316-0D65-4BA3-9AB9-865AE5B7A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2BDB7B-5C54-4FEE-83E3-452370AB2AE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865393" y="1143000"/>
            <a:ext cx="5719015" cy="50292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2 bytes for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(2 bytes for padding)</a:t>
            </a:r>
          </a:p>
          <a:p>
            <a:pPr marL="0" indent="0">
              <a:buNone/>
            </a:pPr>
            <a:r>
              <a:rPr lang="en-US" dirty="0"/>
              <a:t>4 bytes for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(no padding needed, 8-aligned)</a:t>
            </a:r>
            <a:br>
              <a:rPr lang="en-US" dirty="0"/>
            </a:br>
            <a:r>
              <a:rPr lang="en-US" dirty="0"/>
              <a:t>24 bytes for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(no padding needed, 1-aligned)</a:t>
            </a:r>
            <a:br>
              <a:rPr lang="en-US" dirty="0"/>
            </a:br>
            <a:r>
              <a:rPr lang="en-US" dirty="0"/>
              <a:t>1 byte for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(7 bytes padding after struct)  </a:t>
            </a:r>
          </a:p>
          <a:p>
            <a:pPr marL="0" indent="0">
              <a:buNone/>
            </a:pPr>
            <a:r>
              <a:rPr lang="en-US" dirty="0"/>
              <a:t>= 40 bytes total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Could have been 32 bytes if reordered</a:t>
            </a:r>
          </a:p>
        </p:txBody>
      </p:sp>
    </p:spTree>
    <p:extLst>
      <p:ext uri="{BB962C8B-B14F-4D97-AF65-F5344CB8AC3E}">
        <p14:creationId xmlns:p14="http://schemas.microsoft.com/office/powerpoint/2010/main" val="356001329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0E5EE-FCD3-45B8-9FC4-43D37315B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about C++?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2FA4D-6C56-4D3F-B6F9-A906F215D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We’ve covered everything we need to from assembly</a:t>
            </a:r>
          </a:p>
          <a:p>
            <a:endParaRPr lang="en-US" dirty="0"/>
          </a:p>
          <a:p>
            <a:r>
              <a:rPr lang="en-US" dirty="0"/>
              <a:t>Do we know enough to “compile” C++ in x86-64?</a:t>
            </a:r>
          </a:p>
          <a:p>
            <a:pPr lvl="1"/>
            <a:r>
              <a:rPr lang="en-US" dirty="0"/>
              <a:t>Yes!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Classes are structs</a:t>
            </a:r>
          </a:p>
          <a:p>
            <a:pPr lvl="2"/>
            <a:r>
              <a:rPr lang="en-US" dirty="0"/>
              <a:t>Likely with extra members to keep track of things</a:t>
            </a:r>
          </a:p>
          <a:p>
            <a:pPr lvl="2"/>
            <a:r>
              <a:rPr lang="en-US" dirty="0"/>
              <a:t>And function pointers as members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References are just pointers that the compiler handles for you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5E58A-A9C8-4B22-A4F9-036442D69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296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5" y="685800"/>
            <a:ext cx="10972798" cy="548640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/>
              <a:t>Pointers</a:t>
            </a:r>
          </a:p>
          <a:p>
            <a:pPr lvl="1"/>
            <a:endParaRPr lang="en-US" dirty="0"/>
          </a:p>
          <a:p>
            <a:r>
              <a:rPr lang="en-US" dirty="0"/>
              <a:t>One-dimensional Arrays</a:t>
            </a:r>
          </a:p>
          <a:p>
            <a:r>
              <a:rPr lang="en-US" dirty="0"/>
              <a:t>Multi-dimensional Arrays</a:t>
            </a:r>
          </a:p>
          <a:p>
            <a:r>
              <a:rPr lang="en-US" dirty="0"/>
              <a:t>Multi-level Arrays</a:t>
            </a:r>
          </a:p>
          <a:p>
            <a:pPr lvl="1"/>
            <a:endParaRPr lang="en-US" dirty="0"/>
          </a:p>
          <a:p>
            <a:r>
              <a:rPr lang="en-US" dirty="0"/>
              <a:t>Struct Layout</a:t>
            </a:r>
          </a:p>
          <a:p>
            <a:r>
              <a:rPr lang="en-US" dirty="0"/>
              <a:t>Struct Padding and Alignment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49165982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595" y="685800"/>
            <a:ext cx="10972798" cy="5486400"/>
          </a:xfrm>
        </p:spPr>
        <p:txBody>
          <a:bodyPr>
            <a:normAutofit/>
          </a:bodyPr>
          <a:lstStyle/>
          <a:p>
            <a:r>
              <a:rPr lang="en-US" b="1" dirty="0"/>
              <a:t>Bonus: Dynamic arrays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Material</a:t>
            </a:r>
          </a:p>
        </p:txBody>
      </p:sp>
    </p:spTree>
    <p:extLst>
      <p:ext uri="{BB962C8B-B14F-4D97-AF65-F5344CB8AC3E}">
        <p14:creationId xmlns:p14="http://schemas.microsoft.com/office/powerpoint/2010/main" val="281056051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6596-6162-496C-B11C-418466273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Multi-dimensional arrays – multi-level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2CC4-B063-466E-8091-42E08755B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Multi-level is one way to</a:t>
            </a:r>
            <a:br>
              <a:rPr lang="en-US" dirty="0"/>
            </a:br>
            <a:r>
              <a:rPr lang="en-US" dirty="0"/>
              <a:t>make them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int** array_2d = (int**)malloc(rows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(int*));</a:t>
            </a:r>
          </a:p>
          <a:p>
            <a:pPr marL="457200" lvl="1" indent="0">
              <a:buNone/>
            </a:pP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(int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&lt;rows;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array_2d[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 = (int*)malloc(cols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(int));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array_2d[2][4] = 0;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D8929A-8F1D-4807-ABFC-8F31897F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9C7C39B-4102-4000-AA29-FA8C55AED0C2}"/>
              </a:ext>
            </a:extLst>
          </p:cNvPr>
          <p:cNvGrpSpPr/>
          <p:nvPr/>
        </p:nvGrpSpPr>
        <p:grpSpPr>
          <a:xfrm>
            <a:off x="6297876" y="914400"/>
            <a:ext cx="5161458" cy="1622621"/>
            <a:chOff x="107951" y="3733800"/>
            <a:chExt cx="8883649" cy="2792775"/>
          </a:xfrm>
        </p:grpSpPr>
        <p:grpSp>
          <p:nvGrpSpPr>
            <p:cNvPr id="6" name="Group 7">
              <a:extLst>
                <a:ext uri="{FF2B5EF4-FFF2-40B4-BE49-F238E27FC236}">
                  <a16:creationId xmlns:a16="http://schemas.microsoft.com/office/drawing/2014/main" id="{DFA32A4E-08A7-4353-992C-61C8F4B0D91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7951" y="4191001"/>
              <a:ext cx="2254249" cy="1655763"/>
              <a:chOff x="20" y="2112"/>
              <a:chExt cx="1420" cy="1043"/>
            </a:xfrm>
          </p:grpSpPr>
          <p:sp>
            <p:nvSpPr>
              <p:cNvPr id="70" name="Rectangle 8">
                <a:extLst>
                  <a:ext uri="{FF2B5EF4-FFF2-40B4-BE49-F238E27FC236}">
                    <a16:creationId xmlns:a16="http://schemas.microsoft.com/office/drawing/2014/main" id="{9A026A72-4076-4363-B35D-131DDF07B6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35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sz="800" dirty="0">
                    <a:latin typeface="Courier New" pitchFamily="-96" charset="0"/>
                  </a:rPr>
                  <a:t>56</a:t>
                </a:r>
              </a:p>
            </p:txBody>
          </p:sp>
          <p:sp>
            <p:nvSpPr>
              <p:cNvPr id="71" name="Line 9">
                <a:extLst>
                  <a:ext uri="{FF2B5EF4-FFF2-40B4-BE49-F238E27FC236}">
                    <a16:creationId xmlns:a16="http://schemas.microsoft.com/office/drawing/2014/main" id="{3BD2ABDA-7988-48A8-8D15-C9D77BAFF9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76" y="248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2" name="Text Box 10">
                <a:extLst>
                  <a:ext uri="{FF2B5EF4-FFF2-40B4-BE49-F238E27FC236}">
                    <a16:creationId xmlns:a16="http://schemas.microsoft.com/office/drawing/2014/main" id="{C142AECB-ABBF-4EEF-AD16-D458EE0DB0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" y="2363"/>
                <a:ext cx="546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>
                    <a:latin typeface="Courier New" pitchFamily="-96" charset="0"/>
                  </a:rPr>
                  <a:t>160</a:t>
                </a:r>
              </a:p>
            </p:txBody>
          </p:sp>
          <p:sp>
            <p:nvSpPr>
              <p:cNvPr id="73" name="Rectangle 11">
                <a:extLst>
                  <a:ext uri="{FF2B5EF4-FFF2-40B4-BE49-F238E27FC236}">
                    <a16:creationId xmlns:a16="http://schemas.microsoft.com/office/drawing/2014/main" id="{0E10D7C4-17B5-468D-BB8D-F2989C8F32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59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sz="800">
                    <a:latin typeface="Courier New" pitchFamily="-96" charset="0"/>
                  </a:rPr>
                  <a:t>16</a:t>
                </a:r>
              </a:p>
            </p:txBody>
          </p:sp>
          <p:sp>
            <p:nvSpPr>
              <p:cNvPr id="74" name="Rectangle 12">
                <a:extLst>
                  <a:ext uri="{FF2B5EF4-FFF2-40B4-BE49-F238E27FC236}">
                    <a16:creationId xmlns:a16="http://schemas.microsoft.com/office/drawing/2014/main" id="{FF134E28-F231-47E6-A29C-26E7CBE7DB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832"/>
                <a:ext cx="576" cy="240"/>
              </a:xfrm>
              <a:prstGeom prst="rect">
                <a:avLst/>
              </a:prstGeom>
              <a:solidFill>
                <a:srgbClr val="F1C7C7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r>
                  <a:rPr lang="en-US" sz="800" dirty="0">
                    <a:latin typeface="Courier New" pitchFamily="-96" charset="0"/>
                  </a:rPr>
                  <a:t>90</a:t>
                </a:r>
              </a:p>
            </p:txBody>
          </p:sp>
          <p:sp>
            <p:nvSpPr>
              <p:cNvPr id="75" name="Line 13">
                <a:extLst>
                  <a:ext uri="{FF2B5EF4-FFF2-40B4-BE49-F238E27FC236}">
                    <a16:creationId xmlns:a16="http://schemas.microsoft.com/office/drawing/2014/main" id="{694A56F0-67A1-4114-BB8C-5790A6746C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76" y="272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6" name="Line 14">
                <a:extLst>
                  <a:ext uri="{FF2B5EF4-FFF2-40B4-BE49-F238E27FC236}">
                    <a16:creationId xmlns:a16="http://schemas.microsoft.com/office/drawing/2014/main" id="{62A1FBD3-7134-4635-B631-397B3CAF12C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76" y="2965"/>
                <a:ext cx="288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77" name="Text Box 15">
                <a:extLst>
                  <a:ext uri="{FF2B5EF4-FFF2-40B4-BE49-F238E27FC236}">
                    <a16:creationId xmlns:a16="http://schemas.microsoft.com/office/drawing/2014/main" id="{C168D7D5-712C-49EB-B891-5323027D1CE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0" y="2612"/>
                <a:ext cx="546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 dirty="0">
                    <a:latin typeface="Courier New" pitchFamily="-96" charset="0"/>
                  </a:rPr>
                  <a:t>168</a:t>
                </a:r>
              </a:p>
            </p:txBody>
          </p:sp>
          <p:sp>
            <p:nvSpPr>
              <p:cNvPr id="78" name="Text Box 16">
                <a:extLst>
                  <a:ext uri="{FF2B5EF4-FFF2-40B4-BE49-F238E27FC236}">
                    <a16:creationId xmlns:a16="http://schemas.microsoft.com/office/drawing/2014/main" id="{35BCEED3-8409-49B5-A99F-F444FDFA97D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" y="2843"/>
                <a:ext cx="532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 dirty="0">
                    <a:latin typeface="Courier New" pitchFamily="-96" charset="0"/>
                  </a:rPr>
                  <a:t>176</a:t>
                </a:r>
              </a:p>
            </p:txBody>
          </p:sp>
          <p:sp>
            <p:nvSpPr>
              <p:cNvPr id="79" name="Text Box 17">
                <a:extLst>
                  <a:ext uri="{FF2B5EF4-FFF2-40B4-BE49-F238E27FC236}">
                    <a16:creationId xmlns:a16="http://schemas.microsoft.com/office/drawing/2014/main" id="{AA9C545A-3465-4DA8-9268-D680C70966B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0" y="2112"/>
                <a:ext cx="886" cy="31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algn="r" eaLnBrk="0" hangingPunct="0"/>
                <a:r>
                  <a:rPr lang="en-US" sz="800" dirty="0">
                    <a:latin typeface="Courier New" pitchFamily="-96" charset="0"/>
                  </a:rPr>
                  <a:t>stooges</a:t>
                </a:r>
              </a:p>
            </p:txBody>
          </p:sp>
          <p:sp>
            <p:nvSpPr>
              <p:cNvPr id="80" name="Oval 18">
                <a:extLst>
                  <a:ext uri="{FF2B5EF4-FFF2-40B4-BE49-F238E27FC236}">
                    <a16:creationId xmlns:a16="http://schemas.microsoft.com/office/drawing/2014/main" id="{648DCDF5-7B43-464F-A186-68DEB0F385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244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 sz="800">
                  <a:latin typeface="Calibri" pitchFamily="-96" charset="0"/>
                </a:endParaRPr>
              </a:p>
            </p:txBody>
          </p:sp>
          <p:sp>
            <p:nvSpPr>
              <p:cNvPr id="81" name="Oval 19">
                <a:extLst>
                  <a:ext uri="{FF2B5EF4-FFF2-40B4-BE49-F238E27FC236}">
                    <a16:creationId xmlns:a16="http://schemas.microsoft.com/office/drawing/2014/main" id="{62E894B0-00A8-4814-BEDF-EDFF70F95D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268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 sz="800">
                  <a:latin typeface="Calibri" pitchFamily="-96" charset="0"/>
                </a:endParaRPr>
              </a:p>
            </p:txBody>
          </p:sp>
          <p:sp>
            <p:nvSpPr>
              <p:cNvPr id="82" name="Oval 20">
                <a:extLst>
                  <a:ext uri="{FF2B5EF4-FFF2-40B4-BE49-F238E27FC236}">
                    <a16:creationId xmlns:a16="http://schemas.microsoft.com/office/drawing/2014/main" id="{B387E37B-C0E8-436B-9EFB-097BBA2E59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2928"/>
                <a:ext cx="96" cy="96"/>
              </a:xfrm>
              <a:prstGeom prst="ellipse">
                <a:avLst/>
              </a:prstGeom>
              <a:solidFill>
                <a:schemeClr val="tx1"/>
              </a:solidFill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eaLnBrk="0" hangingPunct="0"/>
                <a:endParaRPr lang="en-US" sz="800">
                  <a:latin typeface="Calibri" pitchFamily="-96" charset="0"/>
                </a:endParaRPr>
              </a:p>
            </p:txBody>
          </p:sp>
        </p:grpSp>
        <p:sp>
          <p:nvSpPr>
            <p:cNvPr id="7" name="Text Box 21">
              <a:extLst>
                <a:ext uri="{FF2B5EF4-FFF2-40B4-BE49-F238E27FC236}">
                  <a16:creationId xmlns:a16="http://schemas.microsoft.com/office/drawing/2014/main" id="{AB0AB9A7-E016-4F4B-8BB7-C976170735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353" y="3733800"/>
              <a:ext cx="1125573" cy="49566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sz="800" dirty="0" err="1">
                  <a:latin typeface="Courier New" pitchFamily="-96" charset="0"/>
                </a:rPr>
                <a:t>larry</a:t>
              </a:r>
              <a:endParaRPr lang="en-US" sz="800" dirty="0">
                <a:latin typeface="Courier New" pitchFamily="-96" charset="0"/>
              </a:endParaRPr>
            </a:p>
          </p:txBody>
        </p:sp>
        <p:sp>
          <p:nvSpPr>
            <p:cNvPr id="8" name="Text Box 41">
              <a:extLst>
                <a:ext uri="{FF2B5EF4-FFF2-40B4-BE49-F238E27FC236}">
                  <a16:creationId xmlns:a16="http://schemas.microsoft.com/office/drawing/2014/main" id="{B740A745-0447-4B8B-AB94-797553EEFE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68552" y="4572000"/>
              <a:ext cx="1125573" cy="49566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sz="800" dirty="0">
                  <a:latin typeface="Courier New" pitchFamily="-96" charset="0"/>
                </a:rPr>
                <a:t>curly</a:t>
              </a:r>
            </a:p>
          </p:txBody>
        </p:sp>
        <p:sp>
          <p:nvSpPr>
            <p:cNvPr id="9" name="Text Box 61">
              <a:extLst>
                <a:ext uri="{FF2B5EF4-FFF2-40B4-BE49-F238E27FC236}">
                  <a16:creationId xmlns:a16="http://schemas.microsoft.com/office/drawing/2014/main" id="{31D34314-F026-49CA-B7EE-D1BD6E0681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72635" y="5272089"/>
              <a:ext cx="845289" cy="49566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r" eaLnBrk="0" hangingPunct="0"/>
              <a:r>
                <a:rPr lang="en-US" sz="800" dirty="0" err="1">
                  <a:latin typeface="Courier New" pitchFamily="-96" charset="0"/>
                </a:rPr>
                <a:t>moe</a:t>
              </a:r>
              <a:endParaRPr lang="en-US" sz="800" dirty="0">
                <a:latin typeface="Courier New" pitchFamily="-96" charset="0"/>
              </a:endParaRPr>
            </a:p>
          </p:txBody>
        </p:sp>
        <p:grpSp>
          <p:nvGrpSpPr>
            <p:cNvPr id="10" name="Group 24">
              <a:extLst>
                <a:ext uri="{FF2B5EF4-FFF2-40B4-BE49-F238E27FC236}">
                  <a16:creationId xmlns:a16="http://schemas.microsoft.com/office/drawing/2014/main" id="{78AD8490-9558-4DD9-9F8A-EA2444C97D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4413" y="4006849"/>
              <a:ext cx="5435600" cy="879843"/>
              <a:chOff x="2412765" y="3429000"/>
              <a:chExt cx="5435835" cy="903654"/>
            </a:xfrm>
          </p:grpSpPr>
          <p:grpSp>
            <p:nvGrpSpPr>
              <p:cNvPr id="52" name="Group 25">
                <a:extLst>
                  <a:ext uri="{FF2B5EF4-FFF2-40B4-BE49-F238E27FC236}">
                    <a16:creationId xmlns:a16="http://schemas.microsoft.com/office/drawing/2014/main" id="{D41C9665-5403-4847-98A3-00ECF330532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65" name="Rectangle 26">
                  <a:extLst>
                    <a:ext uri="{FF2B5EF4-FFF2-40B4-BE49-F238E27FC236}">
                      <a16:creationId xmlns:a16="http://schemas.microsoft.com/office/drawing/2014/main" id="{6A398EC6-FCAC-4E32-80DB-077D75AE00A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66" name="Rectangle 27">
                  <a:extLst>
                    <a:ext uri="{FF2B5EF4-FFF2-40B4-BE49-F238E27FC236}">
                      <a16:creationId xmlns:a16="http://schemas.microsoft.com/office/drawing/2014/main" id="{1F3DF772-DC84-492B-8CC2-8AE3B5FD523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5</a:t>
                  </a:r>
                </a:p>
              </p:txBody>
            </p:sp>
            <p:sp>
              <p:nvSpPr>
                <p:cNvPr id="67" name="Rectangle 28">
                  <a:extLst>
                    <a:ext uri="{FF2B5EF4-FFF2-40B4-BE49-F238E27FC236}">
                      <a16:creationId xmlns:a16="http://schemas.microsoft.com/office/drawing/2014/main" id="{355E9BBB-4C89-464A-B0AD-50DB6399C70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68" name="Rectangle 29">
                  <a:extLst>
                    <a:ext uri="{FF2B5EF4-FFF2-40B4-BE49-F238E27FC236}">
                      <a16:creationId xmlns:a16="http://schemas.microsoft.com/office/drawing/2014/main" id="{CCB02FD3-723C-4E2D-9DA8-70F0A7F82C0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69" name="Rectangle 30">
                  <a:extLst>
                    <a:ext uri="{FF2B5EF4-FFF2-40B4-BE49-F238E27FC236}">
                      <a16:creationId xmlns:a16="http://schemas.microsoft.com/office/drawing/2014/main" id="{E993CEE1-6723-4C11-8E2B-D7337CAA13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3</a:t>
                  </a:r>
                </a:p>
              </p:txBody>
            </p:sp>
          </p:grpSp>
          <p:sp>
            <p:nvSpPr>
              <p:cNvPr id="53" name="Text Box 32">
                <a:extLst>
                  <a:ext uri="{FF2B5EF4-FFF2-40B4-BE49-F238E27FC236}">
                    <a16:creationId xmlns:a16="http://schemas.microsoft.com/office/drawing/2014/main" id="{58A3AB64-534C-490C-A816-E257C4B9B0C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2765" y="3810527"/>
                <a:ext cx="668366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16</a:t>
                </a:r>
              </a:p>
            </p:txBody>
          </p:sp>
          <p:sp>
            <p:nvSpPr>
              <p:cNvPr id="54" name="Text Box 33">
                <a:extLst>
                  <a:ext uri="{FF2B5EF4-FFF2-40B4-BE49-F238E27FC236}">
                    <a16:creationId xmlns:a16="http://schemas.microsoft.com/office/drawing/2014/main" id="{11F4B4D5-360F-4E65-B89B-6A3DF2F4FB7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82735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20</a:t>
                </a:r>
              </a:p>
            </p:txBody>
          </p:sp>
          <p:sp>
            <p:nvSpPr>
              <p:cNvPr id="55" name="Line 34">
                <a:extLst>
                  <a:ext uri="{FF2B5EF4-FFF2-40B4-BE49-F238E27FC236}">
                    <a16:creationId xmlns:a16="http://schemas.microsoft.com/office/drawing/2014/main" id="{2E37C745-C961-4B88-83AB-D7FF285C6A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56" name="Line 35">
                <a:extLst>
                  <a:ext uri="{FF2B5EF4-FFF2-40B4-BE49-F238E27FC236}">
                    <a16:creationId xmlns:a16="http://schemas.microsoft.com/office/drawing/2014/main" id="{A597262A-366A-4F89-99E2-8CB1709B54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57" name="Text Box 36">
                <a:extLst>
                  <a:ext uri="{FF2B5EF4-FFF2-40B4-BE49-F238E27FC236}">
                    <a16:creationId xmlns:a16="http://schemas.microsoft.com/office/drawing/2014/main" id="{2D85B972-06F5-46D1-B7F6-4E0B8137E31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7176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24</a:t>
                </a:r>
              </a:p>
            </p:txBody>
          </p:sp>
          <p:sp>
            <p:nvSpPr>
              <p:cNvPr id="58" name="Line 37">
                <a:extLst>
                  <a:ext uri="{FF2B5EF4-FFF2-40B4-BE49-F238E27FC236}">
                    <a16:creationId xmlns:a16="http://schemas.microsoft.com/office/drawing/2014/main" id="{821D6672-FC24-4D61-8444-4FC80A790E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59" name="Text Box 38">
                <a:extLst>
                  <a:ext uri="{FF2B5EF4-FFF2-40B4-BE49-F238E27FC236}">
                    <a16:creationId xmlns:a16="http://schemas.microsoft.com/office/drawing/2014/main" id="{C153F9DE-9BB7-4C0C-96C9-EF0A543DB7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29079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28</a:t>
                </a:r>
              </a:p>
            </p:txBody>
          </p:sp>
          <p:sp>
            <p:nvSpPr>
              <p:cNvPr id="60" name="Line 39">
                <a:extLst>
                  <a:ext uri="{FF2B5EF4-FFF2-40B4-BE49-F238E27FC236}">
                    <a16:creationId xmlns:a16="http://schemas.microsoft.com/office/drawing/2014/main" id="{384140B9-8334-4FE2-BC9C-7FEFA67111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61" name="Text Box 40">
                <a:extLst>
                  <a:ext uri="{FF2B5EF4-FFF2-40B4-BE49-F238E27FC236}">
                    <a16:creationId xmlns:a16="http://schemas.microsoft.com/office/drawing/2014/main" id="{30C63A11-17CB-4CD2-A618-C850F964172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43517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32</a:t>
                </a:r>
              </a:p>
            </p:txBody>
          </p:sp>
          <p:sp>
            <p:nvSpPr>
              <p:cNvPr id="62" name="Line 41">
                <a:extLst>
                  <a:ext uri="{FF2B5EF4-FFF2-40B4-BE49-F238E27FC236}">
                    <a16:creationId xmlns:a16="http://schemas.microsoft.com/office/drawing/2014/main" id="{70ECD254-931F-40B8-B715-3B6C8877C9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63" name="Text Box 42">
                <a:extLst>
                  <a:ext uri="{FF2B5EF4-FFF2-40B4-BE49-F238E27FC236}">
                    <a16:creationId xmlns:a16="http://schemas.microsoft.com/office/drawing/2014/main" id="{F418063D-ACEC-4369-8DE5-A89925008E2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57958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>
                    <a:latin typeface="Calibri" pitchFamily="-96" charset="0"/>
                  </a:rPr>
                  <a:t>36</a:t>
                </a:r>
              </a:p>
            </p:txBody>
          </p:sp>
          <p:sp>
            <p:nvSpPr>
              <p:cNvPr id="64" name="Line 43">
                <a:extLst>
                  <a:ext uri="{FF2B5EF4-FFF2-40B4-BE49-F238E27FC236}">
                    <a16:creationId xmlns:a16="http://schemas.microsoft.com/office/drawing/2014/main" id="{1E97FC5E-123E-4410-825D-3A4A41039B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</p:grpSp>
        <p:grpSp>
          <p:nvGrpSpPr>
            <p:cNvPr id="11" name="Group 24">
              <a:extLst>
                <a:ext uri="{FF2B5EF4-FFF2-40B4-BE49-F238E27FC236}">
                  <a16:creationId xmlns:a16="http://schemas.microsoft.com/office/drawing/2014/main" id="{832EC276-C685-4272-9130-72E6258762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6000" y="4808534"/>
              <a:ext cx="5435600" cy="879841"/>
              <a:chOff x="2412765" y="3429000"/>
              <a:chExt cx="5435835" cy="903654"/>
            </a:xfrm>
          </p:grpSpPr>
          <p:grpSp>
            <p:nvGrpSpPr>
              <p:cNvPr id="34" name="Group 25">
                <a:extLst>
                  <a:ext uri="{FF2B5EF4-FFF2-40B4-BE49-F238E27FC236}">
                    <a16:creationId xmlns:a16="http://schemas.microsoft.com/office/drawing/2014/main" id="{FAA7A8CE-1A4A-4A29-92BF-A8CDB2E8C0A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47" name="Rectangle 26">
                  <a:extLst>
                    <a:ext uri="{FF2B5EF4-FFF2-40B4-BE49-F238E27FC236}">
                      <a16:creationId xmlns:a16="http://schemas.microsoft.com/office/drawing/2014/main" id="{743E3AAF-9060-47A4-A901-C32100F1B5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0</a:t>
                  </a:r>
                </a:p>
              </p:txBody>
            </p:sp>
            <p:sp>
              <p:nvSpPr>
                <p:cNvPr id="48" name="Rectangle 27">
                  <a:extLst>
                    <a:ext uri="{FF2B5EF4-FFF2-40B4-BE49-F238E27FC236}">
                      <a16:creationId xmlns:a16="http://schemas.microsoft.com/office/drawing/2014/main" id="{62832AE3-E191-4676-8582-4B2B05AD4F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49" name="Rectangle 28">
                  <a:extLst>
                    <a:ext uri="{FF2B5EF4-FFF2-40B4-BE49-F238E27FC236}">
                      <a16:creationId xmlns:a16="http://schemas.microsoft.com/office/drawing/2014/main" id="{89F3B349-7980-48B9-8BF3-2B39090635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1</a:t>
                  </a:r>
                </a:p>
              </p:txBody>
            </p:sp>
            <p:sp>
              <p:nvSpPr>
                <p:cNvPr id="50" name="Rectangle 29">
                  <a:extLst>
                    <a:ext uri="{FF2B5EF4-FFF2-40B4-BE49-F238E27FC236}">
                      <a16:creationId xmlns:a16="http://schemas.microsoft.com/office/drawing/2014/main" id="{7D7CBA2E-A2AC-4EEC-B601-C1AFABB01C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3</a:t>
                  </a:r>
                </a:p>
              </p:txBody>
            </p:sp>
            <p:sp>
              <p:nvSpPr>
                <p:cNvPr id="51" name="Rectangle 30">
                  <a:extLst>
                    <a:ext uri="{FF2B5EF4-FFF2-40B4-BE49-F238E27FC236}">
                      <a16:creationId xmlns:a16="http://schemas.microsoft.com/office/drawing/2014/main" id="{027B0627-2BDD-451F-B2A4-E99F820B32A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9</a:t>
                  </a:r>
                </a:p>
              </p:txBody>
            </p:sp>
          </p:grpSp>
          <p:sp>
            <p:nvSpPr>
              <p:cNvPr id="35" name="Text Box 32">
                <a:extLst>
                  <a:ext uri="{FF2B5EF4-FFF2-40B4-BE49-F238E27FC236}">
                    <a16:creationId xmlns:a16="http://schemas.microsoft.com/office/drawing/2014/main" id="{62B39BB0-6DEF-4744-8919-1A1D8346A58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2765" y="3810528"/>
                <a:ext cx="668366" cy="50908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56</a:t>
                </a:r>
              </a:p>
            </p:txBody>
          </p:sp>
          <p:sp>
            <p:nvSpPr>
              <p:cNvPr id="36" name="Text Box 33">
                <a:extLst>
                  <a:ext uri="{FF2B5EF4-FFF2-40B4-BE49-F238E27FC236}">
                    <a16:creationId xmlns:a16="http://schemas.microsoft.com/office/drawing/2014/main" id="{BBD5363A-F585-47A7-A20E-A23253FD8B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82735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60</a:t>
                </a:r>
              </a:p>
            </p:txBody>
          </p:sp>
          <p:sp>
            <p:nvSpPr>
              <p:cNvPr id="37" name="Line 34">
                <a:extLst>
                  <a:ext uri="{FF2B5EF4-FFF2-40B4-BE49-F238E27FC236}">
                    <a16:creationId xmlns:a16="http://schemas.microsoft.com/office/drawing/2014/main" id="{18F8FA0D-39A5-4865-ACA6-075AA3ED4E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38" name="Line 35">
                <a:extLst>
                  <a:ext uri="{FF2B5EF4-FFF2-40B4-BE49-F238E27FC236}">
                    <a16:creationId xmlns:a16="http://schemas.microsoft.com/office/drawing/2014/main" id="{CEFCE0AB-FACF-493B-B1A0-E0E1D73C7B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39" name="Text Box 36">
                <a:extLst>
                  <a:ext uri="{FF2B5EF4-FFF2-40B4-BE49-F238E27FC236}">
                    <a16:creationId xmlns:a16="http://schemas.microsoft.com/office/drawing/2014/main" id="{FAAF757D-8077-453D-A042-5B7303B8DF4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7176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64</a:t>
                </a:r>
              </a:p>
            </p:txBody>
          </p:sp>
          <p:sp>
            <p:nvSpPr>
              <p:cNvPr id="40" name="Line 37">
                <a:extLst>
                  <a:ext uri="{FF2B5EF4-FFF2-40B4-BE49-F238E27FC236}">
                    <a16:creationId xmlns:a16="http://schemas.microsoft.com/office/drawing/2014/main" id="{9529DB82-E979-4FD7-AD66-3B15B27983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1" name="Text Box 38">
                <a:extLst>
                  <a:ext uri="{FF2B5EF4-FFF2-40B4-BE49-F238E27FC236}">
                    <a16:creationId xmlns:a16="http://schemas.microsoft.com/office/drawing/2014/main" id="{3294B507-8662-47C3-BFAB-358364C1F7E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29079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68</a:t>
                </a:r>
              </a:p>
            </p:txBody>
          </p:sp>
          <p:sp>
            <p:nvSpPr>
              <p:cNvPr id="42" name="Line 39">
                <a:extLst>
                  <a:ext uri="{FF2B5EF4-FFF2-40B4-BE49-F238E27FC236}">
                    <a16:creationId xmlns:a16="http://schemas.microsoft.com/office/drawing/2014/main" id="{F62976F0-183C-4107-A809-747192D41C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3" name="Text Box 40">
                <a:extLst>
                  <a:ext uri="{FF2B5EF4-FFF2-40B4-BE49-F238E27FC236}">
                    <a16:creationId xmlns:a16="http://schemas.microsoft.com/office/drawing/2014/main" id="{C1E0C308-8958-4157-B934-3BFFAE1BA64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43517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72</a:t>
                </a:r>
              </a:p>
            </p:txBody>
          </p:sp>
          <p:sp>
            <p:nvSpPr>
              <p:cNvPr id="44" name="Line 41">
                <a:extLst>
                  <a:ext uri="{FF2B5EF4-FFF2-40B4-BE49-F238E27FC236}">
                    <a16:creationId xmlns:a16="http://schemas.microsoft.com/office/drawing/2014/main" id="{856039AA-3F03-4F89-81BD-4550A0BE2D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45" name="Text Box 42">
                <a:extLst>
                  <a:ext uri="{FF2B5EF4-FFF2-40B4-BE49-F238E27FC236}">
                    <a16:creationId xmlns:a16="http://schemas.microsoft.com/office/drawing/2014/main" id="{3C344D6B-F4FA-4B7B-A28B-AD7BE221FE1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57958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76</a:t>
                </a:r>
              </a:p>
            </p:txBody>
          </p:sp>
          <p:sp>
            <p:nvSpPr>
              <p:cNvPr id="46" name="Line 43">
                <a:extLst>
                  <a:ext uri="{FF2B5EF4-FFF2-40B4-BE49-F238E27FC236}">
                    <a16:creationId xmlns:a16="http://schemas.microsoft.com/office/drawing/2014/main" id="{F40104E8-7D39-4075-9506-3DABF84B32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</p:grpSp>
        <p:grpSp>
          <p:nvGrpSpPr>
            <p:cNvPr id="12" name="Group 24">
              <a:extLst>
                <a:ext uri="{FF2B5EF4-FFF2-40B4-BE49-F238E27FC236}">
                  <a16:creationId xmlns:a16="http://schemas.microsoft.com/office/drawing/2014/main" id="{AE381EE9-2EB9-4F42-900E-ACE4127518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54413" y="5646734"/>
              <a:ext cx="5435600" cy="879841"/>
              <a:chOff x="2412765" y="3429000"/>
              <a:chExt cx="5435835" cy="903654"/>
            </a:xfrm>
          </p:grpSpPr>
          <p:grpSp>
            <p:nvGrpSpPr>
              <p:cNvPr id="16" name="Group 25">
                <a:extLst>
                  <a:ext uri="{FF2B5EF4-FFF2-40B4-BE49-F238E27FC236}">
                    <a16:creationId xmlns:a16="http://schemas.microsoft.com/office/drawing/2014/main" id="{96F4CDB4-BC72-4D3D-9E82-6E448638FF9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743200" y="3429000"/>
                <a:ext cx="4572000" cy="228600"/>
                <a:chOff x="1008" y="1968"/>
                <a:chExt cx="2880" cy="144"/>
              </a:xfrm>
            </p:grpSpPr>
            <p:sp>
              <p:nvSpPr>
                <p:cNvPr id="29" name="Rectangle 26">
                  <a:extLst>
                    <a:ext uri="{FF2B5EF4-FFF2-40B4-BE49-F238E27FC236}">
                      <a16:creationId xmlns:a16="http://schemas.microsoft.com/office/drawing/2014/main" id="{229CD9AF-90EE-419A-8A0F-D6878844685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8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9</a:t>
                  </a:r>
                </a:p>
              </p:txBody>
            </p:sp>
            <p:sp>
              <p:nvSpPr>
                <p:cNvPr id="30" name="Rectangle 27">
                  <a:extLst>
                    <a:ext uri="{FF2B5EF4-FFF2-40B4-BE49-F238E27FC236}">
                      <a16:creationId xmlns:a16="http://schemas.microsoft.com/office/drawing/2014/main" id="{F041B816-F04A-4454-A340-E73E1B4B457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84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4</a:t>
                  </a:r>
                </a:p>
              </p:txBody>
            </p:sp>
            <p:sp>
              <p:nvSpPr>
                <p:cNvPr id="31" name="Rectangle 28">
                  <a:extLst>
                    <a:ext uri="{FF2B5EF4-FFF2-40B4-BE49-F238E27FC236}">
                      <a16:creationId xmlns:a16="http://schemas.microsoft.com/office/drawing/2014/main" id="{08B0301A-E7C3-4752-8A93-5B967A9DA2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160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7</a:t>
                  </a:r>
                </a:p>
              </p:txBody>
            </p:sp>
            <p:sp>
              <p:nvSpPr>
                <p:cNvPr id="32" name="Rectangle 29">
                  <a:extLst>
                    <a:ext uri="{FF2B5EF4-FFF2-40B4-BE49-F238E27FC236}">
                      <a16:creationId xmlns:a16="http://schemas.microsoft.com/office/drawing/2014/main" id="{BE9CCA59-0F8C-4E49-A96B-271AFE1DB7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736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2</a:t>
                  </a:r>
                </a:p>
              </p:txBody>
            </p:sp>
            <p:sp>
              <p:nvSpPr>
                <p:cNvPr id="33" name="Rectangle 30">
                  <a:extLst>
                    <a:ext uri="{FF2B5EF4-FFF2-40B4-BE49-F238E27FC236}">
                      <a16:creationId xmlns:a16="http://schemas.microsoft.com/office/drawing/2014/main" id="{3A2A9717-324F-44B5-97FC-CA44BD1A072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312" y="1968"/>
                  <a:ext cx="576" cy="144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 w="25400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r>
                    <a:rPr lang="en-US" sz="800" dirty="0">
                      <a:latin typeface="Calibri" pitchFamily="34" charset="0"/>
                    </a:rPr>
                    <a:t>0</a:t>
                  </a:r>
                </a:p>
              </p:txBody>
            </p:sp>
          </p:grpSp>
          <p:sp>
            <p:nvSpPr>
              <p:cNvPr id="17" name="Text Box 32">
                <a:extLst>
                  <a:ext uri="{FF2B5EF4-FFF2-40B4-BE49-F238E27FC236}">
                    <a16:creationId xmlns:a16="http://schemas.microsoft.com/office/drawing/2014/main" id="{30D59A56-29B7-4A51-BA7B-B2F3B875AB5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2765" y="3810528"/>
                <a:ext cx="668366" cy="509082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90</a:t>
                </a:r>
              </a:p>
            </p:txBody>
          </p:sp>
          <p:sp>
            <p:nvSpPr>
              <p:cNvPr id="18" name="Text Box 33">
                <a:extLst>
                  <a:ext uri="{FF2B5EF4-FFF2-40B4-BE49-F238E27FC236}">
                    <a16:creationId xmlns:a16="http://schemas.microsoft.com/office/drawing/2014/main" id="{4E924D95-0C7A-4BC7-8480-70BAC58C088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82735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94</a:t>
                </a:r>
              </a:p>
            </p:txBody>
          </p:sp>
          <p:sp>
            <p:nvSpPr>
              <p:cNvPr id="19" name="Line 34">
                <a:extLst>
                  <a:ext uri="{FF2B5EF4-FFF2-40B4-BE49-F238E27FC236}">
                    <a16:creationId xmlns:a16="http://schemas.microsoft.com/office/drawing/2014/main" id="{014DCEFD-BF21-436F-9EBA-D0D67B0156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43200" y="3643313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0" name="Line 35">
                <a:extLst>
                  <a:ext uri="{FF2B5EF4-FFF2-40B4-BE49-F238E27FC236}">
                    <a16:creationId xmlns:a16="http://schemas.microsoft.com/office/drawing/2014/main" id="{A9A56B8D-D1B4-496F-8F92-384ABF6047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576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1" name="Text Box 36">
                <a:extLst>
                  <a:ext uri="{FF2B5EF4-FFF2-40B4-BE49-F238E27FC236}">
                    <a16:creationId xmlns:a16="http://schemas.microsoft.com/office/drawing/2014/main" id="{2FF6DC37-5432-4170-8CD0-DBD13BBA46C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7176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98</a:t>
                </a:r>
              </a:p>
            </p:txBody>
          </p:sp>
          <p:sp>
            <p:nvSpPr>
              <p:cNvPr id="22" name="Line 37">
                <a:extLst>
                  <a:ext uri="{FF2B5EF4-FFF2-40B4-BE49-F238E27FC236}">
                    <a16:creationId xmlns:a16="http://schemas.microsoft.com/office/drawing/2014/main" id="{63BF4E6C-7ECF-4D00-AEB0-A4C2E22C45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45720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3" name="Text Box 38">
                <a:extLst>
                  <a:ext uri="{FF2B5EF4-FFF2-40B4-BE49-F238E27FC236}">
                    <a16:creationId xmlns:a16="http://schemas.microsoft.com/office/drawing/2014/main" id="{4FA2E180-B545-404E-A1E9-9CC5EC54522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029079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102</a:t>
                </a:r>
              </a:p>
            </p:txBody>
          </p:sp>
          <p:sp>
            <p:nvSpPr>
              <p:cNvPr id="24" name="Line 39">
                <a:extLst>
                  <a:ext uri="{FF2B5EF4-FFF2-40B4-BE49-F238E27FC236}">
                    <a16:creationId xmlns:a16="http://schemas.microsoft.com/office/drawing/2014/main" id="{9B866DC4-D803-476D-AB7F-23056E0766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54864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5" name="Text Box 40">
                <a:extLst>
                  <a:ext uri="{FF2B5EF4-FFF2-40B4-BE49-F238E27FC236}">
                    <a16:creationId xmlns:a16="http://schemas.microsoft.com/office/drawing/2014/main" id="{645E676F-044E-4943-93CD-079262230E0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943517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106</a:t>
                </a:r>
              </a:p>
            </p:txBody>
          </p:sp>
          <p:sp>
            <p:nvSpPr>
              <p:cNvPr id="26" name="Line 41">
                <a:extLst>
                  <a:ext uri="{FF2B5EF4-FFF2-40B4-BE49-F238E27FC236}">
                    <a16:creationId xmlns:a16="http://schemas.microsoft.com/office/drawing/2014/main" id="{D9EF95D1-90E4-4F6E-A4DA-FECC16007B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4008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  <p:sp>
            <p:nvSpPr>
              <p:cNvPr id="27" name="Text Box 42">
                <a:extLst>
                  <a:ext uri="{FF2B5EF4-FFF2-40B4-BE49-F238E27FC236}">
                    <a16:creationId xmlns:a16="http://schemas.microsoft.com/office/drawing/2014/main" id="{A1EDBD68-6EF6-4E71-A3A7-80DF7FDAE2A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57958" y="3823573"/>
                <a:ext cx="990642" cy="509081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 eaLnBrk="0" hangingPunct="0"/>
                <a:r>
                  <a:rPr lang="en-US" sz="800" dirty="0">
                    <a:latin typeface="Calibri" pitchFamily="-96" charset="0"/>
                  </a:rPr>
                  <a:t>110</a:t>
                </a:r>
              </a:p>
            </p:txBody>
          </p:sp>
          <p:sp>
            <p:nvSpPr>
              <p:cNvPr id="28" name="Line 43">
                <a:extLst>
                  <a:ext uri="{FF2B5EF4-FFF2-40B4-BE49-F238E27FC236}">
                    <a16:creationId xmlns:a16="http://schemas.microsoft.com/office/drawing/2014/main" id="{C4E12353-472D-4709-81D4-28C1BD4DE7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315200" y="3657600"/>
                <a:ext cx="0" cy="2286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sm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 sz="800"/>
              </a:p>
            </p:txBody>
          </p:sp>
        </p:grpSp>
        <p:sp>
          <p:nvSpPr>
            <p:cNvPr id="13" name="Freeform 85">
              <a:extLst>
                <a:ext uri="{FF2B5EF4-FFF2-40B4-BE49-F238E27FC236}">
                  <a16:creationId xmlns:a16="http://schemas.microsoft.com/office/drawing/2014/main" id="{C1B213A4-7F83-4641-99F5-957B425DD6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2638" y="4159250"/>
              <a:ext cx="1693862" cy="1022350"/>
            </a:xfrm>
            <a:custGeom>
              <a:avLst/>
              <a:gdLst>
                <a:gd name="T0" fmla="*/ 0 w 1694329"/>
                <a:gd name="T1" fmla="*/ 1021976 h 1021976"/>
                <a:gd name="T2" fmla="*/ 654423 w 1694329"/>
                <a:gd name="T3" fmla="*/ 340658 h 1021976"/>
                <a:gd name="T4" fmla="*/ 1694329 w 1694329"/>
                <a:gd name="T5" fmla="*/ 0 h 1021976"/>
                <a:gd name="T6" fmla="*/ 0 60000 65536"/>
                <a:gd name="T7" fmla="*/ 0 60000 65536"/>
                <a:gd name="T8" fmla="*/ 0 60000 65536"/>
                <a:gd name="T9" fmla="*/ 0 w 1694329"/>
                <a:gd name="T10" fmla="*/ 0 h 1021976"/>
                <a:gd name="T11" fmla="*/ 1694329 w 1694329"/>
                <a:gd name="T12" fmla="*/ 1021976 h 10219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694329" h="1021976">
                  <a:moveTo>
                    <a:pt x="0" y="1021976"/>
                  </a:moveTo>
                  <a:cubicBezTo>
                    <a:pt x="186017" y="766481"/>
                    <a:pt x="372035" y="510987"/>
                    <a:pt x="654423" y="340658"/>
                  </a:cubicBezTo>
                  <a:cubicBezTo>
                    <a:pt x="936811" y="170329"/>
                    <a:pt x="1315570" y="85164"/>
                    <a:pt x="1694329" y="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800"/>
            </a:p>
          </p:txBody>
        </p:sp>
        <p:sp>
          <p:nvSpPr>
            <p:cNvPr id="14" name="Freeform 86">
              <a:extLst>
                <a:ext uri="{FF2B5EF4-FFF2-40B4-BE49-F238E27FC236}">
                  <a16:creationId xmlns:a16="http://schemas.microsoft.com/office/drawing/2014/main" id="{A5B91224-E294-4032-9BAB-3FB3AD4403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0100" y="4787900"/>
              <a:ext cx="1703388" cy="330200"/>
            </a:xfrm>
            <a:custGeom>
              <a:avLst/>
              <a:gdLst>
                <a:gd name="T0" fmla="*/ 0 w 1703294"/>
                <a:gd name="T1" fmla="*/ 0 h 331694"/>
                <a:gd name="T2" fmla="*/ 905435 w 1703294"/>
                <a:gd name="T3" fmla="*/ 304800 h 331694"/>
                <a:gd name="T4" fmla="*/ 1703294 w 1703294"/>
                <a:gd name="T5" fmla="*/ 161365 h 331694"/>
                <a:gd name="T6" fmla="*/ 0 60000 65536"/>
                <a:gd name="T7" fmla="*/ 0 60000 65536"/>
                <a:gd name="T8" fmla="*/ 0 60000 65536"/>
                <a:gd name="T9" fmla="*/ 0 w 1703294"/>
                <a:gd name="T10" fmla="*/ 0 h 331694"/>
                <a:gd name="T11" fmla="*/ 1703294 w 1703294"/>
                <a:gd name="T12" fmla="*/ 331694 h 33169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03294" h="331694">
                  <a:moveTo>
                    <a:pt x="0" y="0"/>
                  </a:moveTo>
                  <a:cubicBezTo>
                    <a:pt x="310776" y="138953"/>
                    <a:pt x="621553" y="277906"/>
                    <a:pt x="905435" y="304800"/>
                  </a:cubicBezTo>
                  <a:cubicBezTo>
                    <a:pt x="1189317" y="331694"/>
                    <a:pt x="1446305" y="246529"/>
                    <a:pt x="1703294" y="161365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800"/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E2FE8BE1-2121-4C58-825E-63F397B39A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52638" y="5557838"/>
              <a:ext cx="1739900" cy="385762"/>
            </a:xfrm>
            <a:custGeom>
              <a:avLst/>
              <a:gdLst>
                <a:gd name="T0" fmla="*/ 0 w 1739153"/>
                <a:gd name="T1" fmla="*/ 0 h 385482"/>
                <a:gd name="T2" fmla="*/ 699247 w 1739153"/>
                <a:gd name="T3" fmla="*/ 349623 h 385482"/>
                <a:gd name="T4" fmla="*/ 1739153 w 1739153"/>
                <a:gd name="T5" fmla="*/ 215153 h 385482"/>
                <a:gd name="T6" fmla="*/ 0 60000 65536"/>
                <a:gd name="T7" fmla="*/ 0 60000 65536"/>
                <a:gd name="T8" fmla="*/ 0 60000 65536"/>
                <a:gd name="T9" fmla="*/ 0 w 1739153"/>
                <a:gd name="T10" fmla="*/ 0 h 385482"/>
                <a:gd name="T11" fmla="*/ 1739153 w 1739153"/>
                <a:gd name="T12" fmla="*/ 385482 h 3854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739153" h="385482">
                  <a:moveTo>
                    <a:pt x="0" y="0"/>
                  </a:moveTo>
                  <a:cubicBezTo>
                    <a:pt x="204694" y="156882"/>
                    <a:pt x="409388" y="313764"/>
                    <a:pt x="699247" y="349623"/>
                  </a:cubicBezTo>
                  <a:cubicBezTo>
                    <a:pt x="989106" y="385482"/>
                    <a:pt x="1364129" y="300317"/>
                    <a:pt x="1739153" y="21515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anchor="ctr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800"/>
            </a:p>
          </p:txBody>
        </p:sp>
      </p:grpSp>
    </p:spTree>
    <p:extLst>
      <p:ext uri="{BB962C8B-B14F-4D97-AF65-F5344CB8AC3E}">
        <p14:creationId xmlns:p14="http://schemas.microsoft.com/office/powerpoint/2010/main" val="388637009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6596-6162-496C-B11C-418466273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multi-dimensional arrays - nested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42CC4-B063-466E-8091-42E08755B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Nested works as well</a:t>
            </a:r>
          </a:p>
          <a:p>
            <a:pPr lvl="1"/>
            <a:r>
              <a:rPr lang="en-US" dirty="0"/>
              <a:t>Handle nested manually</a:t>
            </a:r>
          </a:p>
          <a:p>
            <a:pPr lvl="2"/>
            <a:r>
              <a:rPr lang="en-US" dirty="0"/>
              <a:t>Compiler won’t do it for you 😢</a:t>
            </a:r>
          </a:p>
          <a:p>
            <a:pPr lvl="1"/>
            <a:r>
              <a:rPr lang="en-US" dirty="0"/>
              <a:t>Make sure you get it right!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int* array_2d = (int*)malloc(rows * cols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(int));</a:t>
            </a:r>
          </a:p>
          <a:p>
            <a:pPr marL="457200" lvl="1" indent="0">
              <a:buNone/>
            </a:pP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array_2d[2*cols + 4] = 0; // array_2d[2][4]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D8929A-8F1D-4807-ABFC-8F31897F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76</a:t>
            </a:fld>
            <a:endParaRPr lang="en-US"/>
          </a:p>
        </p:txBody>
      </p:sp>
      <p:pic>
        <p:nvPicPr>
          <p:cNvPr id="83" name="Picture 2" descr="C:\Documents and Settings\pueschel\My Documents\teaching\18-243-CMUspring09\08-05Feb09\multi.png">
            <a:extLst>
              <a:ext uri="{FF2B5EF4-FFF2-40B4-BE49-F238E27FC236}">
                <a16:creationId xmlns:a16="http://schemas.microsoft.com/office/drawing/2014/main" id="{8341A0E5-D93D-4B4F-9DF4-F728F5BC5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77000" y="1673537"/>
            <a:ext cx="4968595" cy="103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0209524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EC17-3B1D-4920-A874-2B57902AE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arrays – static versus dynamic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3B9B6-AA8D-4859-A1F9-D6FB5A603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77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1DD46E-B532-45D5-B010-B4EF0DC7F73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1374822"/>
            <a:ext cx="5257800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testarray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sub    $0x408,%rsp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movl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$0x0,0x90(%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rsp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mov    $0x400,%edi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call   400480 &lt;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malloc@plt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movl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$0x0,0x90(%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rax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add    $0x408,%rsp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ret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AB535E-A26A-4B6A-AA7E-A0827F96C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374822"/>
            <a:ext cx="5719014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testarray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(void) {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volatile int A[16][16];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A[2][4] = 0;</a:t>
            </a: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volatile int* B =</a:t>
            </a:r>
            <a:b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(int*)malloc(16*16*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(int));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B[2*16 + 4] = 0;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9685028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EC17-3B1D-4920-A874-2B57902AE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arrays – static versus dynamic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3B9B6-AA8D-4859-A1F9-D6FB5A603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78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1DD46E-B532-45D5-B010-B4EF0DC7F73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1374822"/>
            <a:ext cx="5257800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testarray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sub    $0x408,%rsp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movl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$0x0,0x90(%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rsp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mov    $0x400,%edi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call   400480 &lt;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malloc@plt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movl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$0x0,0x90(%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rax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add    $0x408,%rsp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ret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AB535E-A26A-4B6A-AA7E-A0827F96C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374822"/>
            <a:ext cx="5719014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testarray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(void) {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volatile int A[16][16];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A[2][4] = 0;</a:t>
            </a: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volatile int* B =</a:t>
            </a:r>
            <a:b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(int*)malloc(16*16*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(int));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B[2*16 + 4] = 0;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BA32F7-0110-4C0F-938C-ED291F69C76C}"/>
              </a:ext>
            </a:extLst>
          </p:cNvPr>
          <p:cNvSpPr/>
          <p:nvPr/>
        </p:nvSpPr>
        <p:spPr>
          <a:xfrm>
            <a:off x="910105" y="1754747"/>
            <a:ext cx="3713409" cy="357390"/>
          </a:xfrm>
          <a:prstGeom prst="rect">
            <a:avLst/>
          </a:prstGeom>
          <a:solidFill>
            <a:schemeClr val="accent4">
              <a:lumMod val="7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2FB8CB9-7CA3-48DA-B7AD-7765FB3D81E6}"/>
              </a:ext>
            </a:extLst>
          </p:cNvPr>
          <p:cNvSpPr/>
          <p:nvPr/>
        </p:nvSpPr>
        <p:spPr>
          <a:xfrm>
            <a:off x="6523147" y="1842753"/>
            <a:ext cx="3713409" cy="357390"/>
          </a:xfrm>
          <a:prstGeom prst="rect">
            <a:avLst/>
          </a:prstGeom>
          <a:solidFill>
            <a:schemeClr val="accent4">
              <a:lumMod val="7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0938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EC17-3B1D-4920-A874-2B57902AE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arrays – static versus dynamic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3B9B6-AA8D-4859-A1F9-D6FB5A603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79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1DD46E-B532-45D5-B010-B4EF0DC7F73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1374822"/>
            <a:ext cx="5257800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testarray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sub    $0x408,%rsp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movl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$0x0,0x90(%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rsp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mov    $0x400,%edi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call   400480 &lt;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malloc@plt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movl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$0x0,0x90(%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rax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add    $0x408,%rsp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ret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AB535E-A26A-4B6A-AA7E-A0827F96C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374822"/>
            <a:ext cx="5719014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testarray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(void) {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volatile int A[16][16];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A[2][4] = 0;</a:t>
            </a: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volatile int* B =</a:t>
            </a:r>
            <a:b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(int*)malloc(16*16*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(int));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B[2*16 + 4] = 0;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10C43C-E814-4664-9F42-C6362C1A7836}"/>
              </a:ext>
            </a:extLst>
          </p:cNvPr>
          <p:cNvSpPr/>
          <p:nvPr/>
        </p:nvSpPr>
        <p:spPr>
          <a:xfrm>
            <a:off x="3284112" y="3226158"/>
            <a:ext cx="2588654" cy="357390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B47746-2354-4E7A-A754-F9B2CEE0ECFE}"/>
              </a:ext>
            </a:extLst>
          </p:cNvPr>
          <p:cNvSpPr/>
          <p:nvPr/>
        </p:nvSpPr>
        <p:spPr>
          <a:xfrm>
            <a:off x="6503830" y="2749640"/>
            <a:ext cx="3464418" cy="357390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C128F5-882C-4B00-B2A4-C2864D03123A}"/>
              </a:ext>
            </a:extLst>
          </p:cNvPr>
          <p:cNvSpPr/>
          <p:nvPr/>
        </p:nvSpPr>
        <p:spPr>
          <a:xfrm>
            <a:off x="1285740" y="3226158"/>
            <a:ext cx="1869584" cy="357390"/>
          </a:xfrm>
          <a:prstGeom prst="rect">
            <a:avLst/>
          </a:prstGeom>
          <a:solidFill>
            <a:schemeClr val="accent4">
              <a:lumMod val="7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EE6DAAF-8FF3-4F78-B096-D24C381D3EC8}"/>
              </a:ext>
            </a:extLst>
          </p:cNvPr>
          <p:cNvSpPr/>
          <p:nvPr/>
        </p:nvSpPr>
        <p:spPr>
          <a:xfrm>
            <a:off x="6503830" y="3200400"/>
            <a:ext cx="4906852" cy="357390"/>
          </a:xfrm>
          <a:prstGeom prst="rect">
            <a:avLst/>
          </a:prstGeom>
          <a:solidFill>
            <a:schemeClr val="accent4">
              <a:lumMod val="7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95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47BF8-DE81-4E5D-ACBD-A9B636D2C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complex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28A32-149B-4ABE-B60F-F691F9F18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Pointers and Arrays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int* a  = &amp;v;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int list[2] = {15, 27};</a:t>
            </a:r>
          </a:p>
          <a:p>
            <a:endParaRPr lang="en-US" dirty="0"/>
          </a:p>
          <a:p>
            <a:r>
              <a:rPr lang="en-US" dirty="0"/>
              <a:t>Structs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typedef struct {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int a;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char b;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int* c;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mystruct_t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264370-E966-47C2-8D1C-FB3B26ADD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03699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BEC17-3B1D-4920-A874-2B57902AE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arrays – static versus dynamic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3B9B6-AA8D-4859-A1F9-D6FB5A603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80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1DD46E-B532-45D5-B010-B4EF0DC7F73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26608" y="1374822"/>
            <a:ext cx="5257800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testarray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sub    $0x408,%rsp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movl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$0x0,0x90(%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rsp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mov    $0x400,%edi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call   400480 &lt;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malloc@plt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movl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$0x0,0x90(%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rax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add    $0x408,%rsp</a:t>
            </a: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ret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DAB535E-A26A-4B6A-AA7E-A0827F96C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4" y="1374822"/>
            <a:ext cx="5719014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testarray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(void) {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volatile int A[16][16];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A[2][4] = 0;</a:t>
            </a: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volatile int* B =</a:t>
            </a:r>
            <a:b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(int*)malloc(16*16*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(int));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B[2*16 + 4] = 0;</a:t>
            </a: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10C43C-E814-4664-9F42-C6362C1A7836}"/>
              </a:ext>
            </a:extLst>
          </p:cNvPr>
          <p:cNvSpPr/>
          <p:nvPr/>
        </p:nvSpPr>
        <p:spPr>
          <a:xfrm>
            <a:off x="899372" y="3636673"/>
            <a:ext cx="2588654" cy="357390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B47746-2354-4E7A-A754-F9B2CEE0ECFE}"/>
              </a:ext>
            </a:extLst>
          </p:cNvPr>
          <p:cNvSpPr/>
          <p:nvPr/>
        </p:nvSpPr>
        <p:spPr>
          <a:xfrm>
            <a:off x="6502082" y="3684969"/>
            <a:ext cx="4906852" cy="357390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EC128F5-882C-4B00-B2A4-C2864D03123A}"/>
              </a:ext>
            </a:extLst>
          </p:cNvPr>
          <p:cNvSpPr/>
          <p:nvPr/>
        </p:nvSpPr>
        <p:spPr>
          <a:xfrm>
            <a:off x="899372" y="2170090"/>
            <a:ext cx="2588654" cy="357390"/>
          </a:xfrm>
          <a:prstGeom prst="rect">
            <a:avLst/>
          </a:prstGeom>
          <a:solidFill>
            <a:schemeClr val="accent4">
              <a:lumMod val="7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EE6DAAF-8FF3-4F78-B096-D24C381D3EC8}"/>
              </a:ext>
            </a:extLst>
          </p:cNvPr>
          <p:cNvSpPr/>
          <p:nvPr/>
        </p:nvSpPr>
        <p:spPr>
          <a:xfrm>
            <a:off x="6502082" y="2300489"/>
            <a:ext cx="4906852" cy="357390"/>
          </a:xfrm>
          <a:prstGeom prst="rect">
            <a:avLst/>
          </a:prstGeom>
          <a:solidFill>
            <a:schemeClr val="accent4">
              <a:lumMod val="75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225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4CC8D-826F-4242-A164-B180748A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pPr/>
              <a:t>81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973E2CD-F5CF-4EB2-8FFE-BEF643D030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Bonus: Unions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F4148B5-F7F1-4E4C-AFA8-582DA01B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Material</a:t>
            </a:r>
          </a:p>
        </p:txBody>
      </p:sp>
    </p:spTree>
    <p:extLst>
      <p:ext uri="{BB962C8B-B14F-4D97-AF65-F5344CB8AC3E}">
        <p14:creationId xmlns:p14="http://schemas.microsoft.com/office/powerpoint/2010/main" val="222741850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E6C21-8CA2-8F41-A600-5E29BC015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FF856-A8A9-5649-9D54-8DCAC77B4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595" y="1143000"/>
            <a:ext cx="6306772" cy="5029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Structs = combine multiple pieces of data into one</a:t>
            </a:r>
          </a:p>
          <a:p>
            <a:pPr lvl="1"/>
            <a:r>
              <a:rPr lang="en-US" dirty="0"/>
              <a:t>Think: “all of the above”</a:t>
            </a:r>
          </a:p>
          <a:p>
            <a:endParaRPr lang="en-US" dirty="0"/>
          </a:p>
          <a:p>
            <a:r>
              <a:rPr lang="en-US" dirty="0"/>
              <a:t>Unions = choose between multiple different kinds of data</a:t>
            </a:r>
          </a:p>
          <a:p>
            <a:pPr lvl="1"/>
            <a:r>
              <a:rPr lang="en-US" dirty="0"/>
              <a:t>Think: “any of the above”</a:t>
            </a:r>
          </a:p>
          <a:p>
            <a:endParaRPr lang="en-US" dirty="0"/>
          </a:p>
          <a:p>
            <a:r>
              <a:rPr lang="en-US" dirty="0"/>
              <a:t>Typically used in conjunction with a struct: </a:t>
            </a:r>
            <a:r>
              <a:rPr lang="en-US" i="1" dirty="0"/>
              <a:t>variants</a:t>
            </a:r>
          </a:p>
          <a:p>
            <a:pPr lvl="1"/>
            <a:r>
              <a:rPr lang="en-US" dirty="0"/>
              <a:t>That tells us which branch of</a:t>
            </a:r>
            <a:br>
              <a:rPr lang="en-US" dirty="0"/>
            </a:br>
            <a:r>
              <a:rPr lang="en-US" dirty="0"/>
              <a:t>the union is used</a:t>
            </a:r>
          </a:p>
          <a:p>
            <a:pPr lvl="1"/>
            <a:r>
              <a:rPr lang="en-US" dirty="0"/>
              <a:t>E.g.,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which_kind</a:t>
            </a:r>
            <a:r>
              <a:rPr lang="en-US" dirty="0"/>
              <a:t> of 0 to mean</a:t>
            </a:r>
            <a:br>
              <a:rPr lang="en-US" dirty="0"/>
            </a:br>
            <a:r>
              <a:rPr lang="en-US" dirty="0"/>
              <a:t>sandwich meal, 1 for pizza, etc.</a:t>
            </a:r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DD8C1728-0C39-904F-A96C-12C3858D55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7519" y="4697435"/>
            <a:ext cx="3050171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/>
            <a:r>
              <a:rPr lang="en-US" b="1" dirty="0">
                <a:latin typeface="Courier New" pitchFamily="49" charset="0"/>
              </a:rPr>
              <a:t>typedef struct {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int </a:t>
            </a:r>
            <a:r>
              <a:rPr lang="en-US" b="1" dirty="0" err="1">
                <a:latin typeface="Courier New" pitchFamily="49" charset="0"/>
              </a:rPr>
              <a:t>n_pieces_bread</a:t>
            </a:r>
            <a:r>
              <a:rPr lang="en-US" b="1" dirty="0">
                <a:latin typeface="Courier New" pitchFamily="49" charset="0"/>
              </a:rPr>
              <a:t>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char *toppings[2];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float </a:t>
            </a:r>
            <a:r>
              <a:rPr lang="en-US" b="1" dirty="0" err="1">
                <a:latin typeface="Courier New" pitchFamily="49" charset="0"/>
              </a:rPr>
              <a:t>mayo_ounces</a:t>
            </a:r>
            <a:r>
              <a:rPr lang="en-US" b="1" dirty="0">
                <a:latin typeface="Courier New" pitchFamily="49" charset="0"/>
              </a:rPr>
              <a:t>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} </a:t>
            </a:r>
            <a:r>
              <a:rPr lang="en-US" b="1" dirty="0" err="1">
                <a:latin typeface="Courier New" pitchFamily="49" charset="0"/>
              </a:rPr>
              <a:t>Sandwich_t</a:t>
            </a:r>
            <a:r>
              <a:rPr lang="en-US" b="1" dirty="0">
                <a:latin typeface="Courier New" pitchFamily="49" charset="0"/>
              </a:rPr>
              <a:t>;</a:t>
            </a:r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F6C67827-48CC-A74A-A76A-3135465C3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7518" y="2944417"/>
            <a:ext cx="3050172" cy="1474763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/>
            <a:r>
              <a:rPr lang="en-US" b="1" dirty="0">
                <a:latin typeface="Courier New" pitchFamily="49" charset="0"/>
              </a:rPr>
              <a:t>typedef union {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</a:t>
            </a:r>
            <a:r>
              <a:rPr lang="en-US" b="1" dirty="0" err="1">
                <a:latin typeface="Courier New" pitchFamily="49" charset="0"/>
              </a:rPr>
              <a:t>Sandwich_t</a:t>
            </a:r>
            <a:r>
              <a:rPr lang="en-US" b="1" dirty="0">
                <a:latin typeface="Courier New" pitchFamily="49" charset="0"/>
              </a:rPr>
              <a:t> s;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</a:t>
            </a:r>
            <a:r>
              <a:rPr lang="en-US" b="1" dirty="0" err="1">
                <a:latin typeface="Courier New" pitchFamily="49" charset="0"/>
              </a:rPr>
              <a:t>Pizza_t</a:t>
            </a:r>
            <a:r>
              <a:rPr lang="en-US" b="1" dirty="0">
                <a:latin typeface="Courier New" pitchFamily="49" charset="0"/>
              </a:rPr>
              <a:t> p;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</a:t>
            </a:r>
            <a:r>
              <a:rPr lang="en-US" b="1" dirty="0" err="1">
                <a:latin typeface="Courier New" pitchFamily="49" charset="0"/>
              </a:rPr>
              <a:t>Burrito_t</a:t>
            </a:r>
            <a:r>
              <a:rPr lang="en-US" b="1" dirty="0">
                <a:latin typeface="Courier New" pitchFamily="49" charset="0"/>
              </a:rPr>
              <a:t> b;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} </a:t>
            </a:r>
            <a:r>
              <a:rPr lang="en-US" b="1" dirty="0" err="1">
                <a:latin typeface="Courier New" pitchFamily="49" charset="0"/>
              </a:rPr>
              <a:t>MealKind_t</a:t>
            </a:r>
            <a:r>
              <a:rPr lang="en-US" b="1" dirty="0">
                <a:latin typeface="Courier New" pitchFamily="49" charset="0"/>
              </a:rPr>
              <a:t>;</a:t>
            </a:r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0FFD4228-7936-1B46-9834-578AC3B225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7518" y="914400"/>
            <a:ext cx="3050172" cy="1751762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lIns="90487" tIns="44450" rIns="90487" bIns="44450">
            <a:spAutoFit/>
          </a:bodyPr>
          <a:lstStyle/>
          <a:p>
            <a:pPr eaLnBrk="0" hangingPunct="0"/>
            <a:r>
              <a:rPr lang="en-US" b="1" dirty="0">
                <a:latin typeface="Courier New" pitchFamily="49" charset="0"/>
              </a:rPr>
              <a:t>typedef struct {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char </a:t>
            </a:r>
            <a:r>
              <a:rPr lang="en-US" b="1" dirty="0" err="1">
                <a:latin typeface="Courier New" pitchFamily="49" charset="0"/>
              </a:rPr>
              <a:t>which_kind</a:t>
            </a:r>
            <a:r>
              <a:rPr lang="en-US" b="1" dirty="0">
                <a:latin typeface="Courier New" pitchFamily="49" charset="0"/>
              </a:rPr>
              <a:t>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char </a:t>
            </a:r>
            <a:r>
              <a:rPr lang="en-US" b="1" dirty="0" err="1">
                <a:latin typeface="Courier New" pitchFamily="49" charset="0"/>
              </a:rPr>
              <a:t>n_sides</a:t>
            </a:r>
            <a:r>
              <a:rPr lang="en-US" b="1" dirty="0">
                <a:latin typeface="Courier New" pitchFamily="49" charset="0"/>
              </a:rPr>
              <a:t>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char cost;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</a:t>
            </a:r>
            <a:r>
              <a:rPr lang="en-US" b="1" dirty="0" err="1">
                <a:latin typeface="Courier New" pitchFamily="49" charset="0"/>
              </a:rPr>
              <a:t>MealKind_t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b="1" dirty="0" err="1">
                <a:latin typeface="Courier New" pitchFamily="49" charset="0"/>
              </a:rPr>
              <a:t>mk</a:t>
            </a:r>
            <a:r>
              <a:rPr lang="en-US" b="1" dirty="0">
                <a:latin typeface="Courier New" pitchFamily="49" charset="0"/>
              </a:rPr>
              <a:t>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} </a:t>
            </a:r>
            <a:r>
              <a:rPr lang="en-US" b="1" dirty="0" err="1">
                <a:latin typeface="Courier New" pitchFamily="49" charset="0"/>
              </a:rPr>
              <a:t>Meal_t</a:t>
            </a:r>
            <a:r>
              <a:rPr lang="en-US" b="1" dirty="0">
                <a:latin typeface="Courier New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7A4AEC-F2BC-4DBC-A7ED-3C0C65B7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6354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419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 allocation</a:t>
            </a:r>
          </a:p>
        </p:txBody>
      </p:sp>
      <p:sp>
        <p:nvSpPr>
          <p:cNvPr id="699395" name="Rectangle 3"/>
          <p:cNvSpPr>
            <a:spLocks noGrp="1" noChangeArrowheads="1"/>
          </p:cNvSpPr>
          <p:nvPr>
            <p:ph idx="1"/>
          </p:nvPr>
        </p:nvSpPr>
        <p:spPr>
          <a:xfrm>
            <a:off x="607595" y="1143000"/>
            <a:ext cx="7271276" cy="1652407"/>
          </a:xfrm>
          <a:noFill/>
          <a:ln/>
        </p:spPr>
        <p:txBody>
          <a:bodyPr vert="horz" lIns="90487" tIns="44450" rIns="90487" bIns="44450" rtlCol="0">
            <a:normAutofit/>
          </a:bodyPr>
          <a:lstStyle/>
          <a:p>
            <a:r>
              <a:rPr lang="en-US" sz="2400" dirty="0"/>
              <a:t>Principles</a:t>
            </a:r>
          </a:p>
          <a:p>
            <a:pPr lvl="1"/>
            <a:r>
              <a:rPr lang="en-US" sz="2000" dirty="0"/>
              <a:t>Overlay union elements</a:t>
            </a:r>
          </a:p>
          <a:p>
            <a:pPr lvl="1"/>
            <a:r>
              <a:rPr lang="en-US" sz="2000" dirty="0"/>
              <a:t>Allocate according to largest element (strictest)</a:t>
            </a:r>
          </a:p>
          <a:p>
            <a:pPr lvl="1"/>
            <a:r>
              <a:rPr lang="en-US" sz="2000" dirty="0"/>
              <a:t>Can only use one field at a time</a:t>
            </a:r>
          </a:p>
        </p:txBody>
      </p:sp>
      <p:sp>
        <p:nvSpPr>
          <p:cNvPr id="699396" name="Rectangle 4"/>
          <p:cNvSpPr>
            <a:spLocks noChangeArrowheads="1"/>
          </p:cNvSpPr>
          <p:nvPr/>
        </p:nvSpPr>
        <p:spPr bwMode="auto">
          <a:xfrm>
            <a:off x="622648" y="4770027"/>
            <a:ext cx="2209800" cy="147478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eaLnBrk="0" hangingPunct="0"/>
            <a:r>
              <a:rPr lang="en-US" b="1" dirty="0">
                <a:latin typeface="Courier New" pitchFamily="49" charset="0"/>
              </a:rPr>
              <a:t>union U1 {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char c;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b="1" dirty="0" err="1">
                <a:latin typeface="Courier New" pitchFamily="49" charset="0"/>
              </a:rPr>
              <a:t>i</a:t>
            </a:r>
            <a:r>
              <a:rPr lang="en-US" b="1" dirty="0">
                <a:latin typeface="Courier New" pitchFamily="49" charset="0"/>
              </a:rPr>
              <a:t>[2];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double v;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} up;</a:t>
            </a:r>
          </a:p>
        </p:txBody>
      </p:sp>
      <p:sp>
        <p:nvSpPr>
          <p:cNvPr id="699405" name="Rectangle 13"/>
          <p:cNvSpPr>
            <a:spLocks noChangeArrowheads="1"/>
          </p:cNvSpPr>
          <p:nvPr/>
        </p:nvSpPr>
        <p:spPr bwMode="auto">
          <a:xfrm>
            <a:off x="607595" y="2896907"/>
            <a:ext cx="2214563" cy="147478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eaLnBrk="0" hangingPunct="0"/>
            <a:r>
              <a:rPr lang="en-US" b="1" dirty="0">
                <a:latin typeface="Courier New" pitchFamily="49" charset="0"/>
              </a:rPr>
              <a:t>struct S1 {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char c;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int </a:t>
            </a:r>
            <a:r>
              <a:rPr lang="en-US" b="1" dirty="0" err="1">
                <a:latin typeface="Courier New" pitchFamily="49" charset="0"/>
              </a:rPr>
              <a:t>i</a:t>
            </a:r>
            <a:r>
              <a:rPr lang="en-US" b="1" dirty="0">
                <a:latin typeface="Courier New" pitchFamily="49" charset="0"/>
              </a:rPr>
              <a:t>[2];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double v;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} </a:t>
            </a:r>
            <a:r>
              <a:rPr lang="en-US" b="1" dirty="0" err="1">
                <a:latin typeface="Courier New" pitchFamily="49" charset="0"/>
              </a:rPr>
              <a:t>sp</a:t>
            </a:r>
            <a:r>
              <a:rPr lang="en-US" b="1" dirty="0">
                <a:latin typeface="Courier New" pitchFamily="49" charset="0"/>
              </a:rPr>
              <a:t>;</a:t>
            </a:r>
          </a:p>
        </p:txBody>
      </p:sp>
      <p:graphicFrame>
        <p:nvGraphicFramePr>
          <p:cNvPr id="26" name="Group 7"/>
          <p:cNvGraphicFramePr>
            <a:graphicFrameLocks noGrp="1"/>
          </p:cNvGraphicFramePr>
          <p:nvPr/>
        </p:nvGraphicFramePr>
        <p:xfrm>
          <a:off x="3214936" y="3253301"/>
          <a:ext cx="8647113" cy="762000"/>
        </p:xfrm>
        <a:graphic>
          <a:graphicData uri="http://schemas.openxmlformats.org/drawingml/2006/table">
            <a:tbl>
              <a:tblPr/>
              <a:tblGrid>
                <a:gridCol w="320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639762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c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EB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3 bytes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[0]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[1]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4 bytes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v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D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sp+0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sp+4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sp+8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sp+16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sp+24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" name="Group 111"/>
          <p:cNvGraphicFramePr>
            <a:graphicFrameLocks noGrp="1"/>
          </p:cNvGraphicFramePr>
          <p:nvPr/>
        </p:nvGraphicFramePr>
        <p:xfrm>
          <a:off x="3214936" y="4804802"/>
          <a:ext cx="3175000" cy="15494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87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c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EB2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  <a:defRPr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7 bytes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[0]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[1]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7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v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D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735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up+0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up+4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up+8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 bwMode="auto">
          <a:xfrm flipV="1">
            <a:off x="2915358" y="5517442"/>
            <a:ext cx="533799" cy="3498"/>
          </a:xfrm>
          <a:prstGeom prst="straightConnector1">
            <a:avLst/>
          </a:prstGeom>
          <a:noFill/>
          <a:ln w="1270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" name="TextBox 6"/>
          <p:cNvSpPr txBox="1"/>
          <p:nvPr/>
        </p:nvSpPr>
        <p:spPr>
          <a:xfrm>
            <a:off x="8367005" y="1143000"/>
            <a:ext cx="2920030" cy="14773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alibri" pitchFamily="34" charset="0"/>
              </a:rPr>
              <a:t>Structs</a:t>
            </a:r>
            <a:r>
              <a:rPr lang="en-US" dirty="0">
                <a:latin typeface="Calibri" pitchFamily="34" charset="0"/>
              </a:rPr>
              <a:t>: </a:t>
            </a:r>
            <a:r>
              <a:rPr lang="en-US" i="1" dirty="0">
                <a:latin typeface="Calibri" pitchFamily="34" charset="0"/>
              </a:rPr>
              <a:t>All</a:t>
            </a:r>
            <a:r>
              <a:rPr lang="en-US" dirty="0">
                <a:latin typeface="Calibri" pitchFamily="34" charset="0"/>
              </a:rPr>
              <a:t> of the above,</a:t>
            </a:r>
          </a:p>
          <a:p>
            <a:r>
              <a:rPr lang="en-US" dirty="0">
                <a:latin typeface="Calibri" pitchFamily="34" charset="0"/>
              </a:rPr>
              <a:t>together, one after the other.</a:t>
            </a:r>
            <a:br>
              <a:rPr lang="en-US" dirty="0">
                <a:latin typeface="Calibri" pitchFamily="34" charset="0"/>
              </a:rPr>
            </a:br>
            <a:endParaRPr lang="en-US" dirty="0">
              <a:latin typeface="Calibri" pitchFamily="34" charset="0"/>
            </a:endParaRPr>
          </a:p>
          <a:p>
            <a:r>
              <a:rPr lang="en-US" b="1" dirty="0">
                <a:latin typeface="Calibri" pitchFamily="34" charset="0"/>
              </a:rPr>
              <a:t>Unions</a:t>
            </a:r>
            <a:r>
              <a:rPr lang="en-US" dirty="0">
                <a:latin typeface="Calibri" pitchFamily="34" charset="0"/>
              </a:rPr>
              <a:t>: </a:t>
            </a:r>
            <a:r>
              <a:rPr lang="en-US" i="1" dirty="0">
                <a:latin typeface="Calibri" pitchFamily="34" charset="0"/>
              </a:rPr>
              <a:t>One</a:t>
            </a:r>
            <a:r>
              <a:rPr lang="en-US" dirty="0">
                <a:latin typeface="Calibri" pitchFamily="34" charset="0"/>
              </a:rPr>
              <a:t> of the above,</a:t>
            </a:r>
          </a:p>
          <a:p>
            <a:r>
              <a:rPr lang="en-US" dirty="0">
                <a:latin typeface="Calibri" pitchFamily="34" charset="0"/>
              </a:rPr>
              <a:t>you pick the one you want.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BC0EE-ED8D-44C4-8406-80BA87712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83</a:t>
            </a:fld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1C0E798-42A3-434B-AC43-0AB98DAE61D7}"/>
              </a:ext>
            </a:extLst>
          </p:cNvPr>
          <p:cNvCxnSpPr/>
          <p:nvPr/>
        </p:nvCxnSpPr>
        <p:spPr bwMode="auto">
          <a:xfrm flipV="1">
            <a:off x="2948036" y="3436746"/>
            <a:ext cx="533799" cy="3498"/>
          </a:xfrm>
          <a:prstGeom prst="straightConnector1">
            <a:avLst/>
          </a:prstGeom>
          <a:noFill/>
          <a:ln w="1270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" name="Rectangle 3">
            <a:extLst>
              <a:ext uri="{FF2B5EF4-FFF2-40B4-BE49-F238E27FC236}">
                <a16:creationId xmlns:a16="http://schemas.microsoft.com/office/drawing/2014/main" id="{5EA53B86-1C4D-4953-A53A-D6C4D7ACD1DD}"/>
              </a:ext>
            </a:extLst>
          </p:cNvPr>
          <p:cNvSpPr txBox="1">
            <a:spLocks noChangeArrowheads="1"/>
          </p:cNvSpPr>
          <p:nvPr/>
        </p:nvSpPr>
        <p:spPr>
          <a:xfrm>
            <a:off x="6424309" y="4644301"/>
            <a:ext cx="5156086" cy="1652407"/>
          </a:xfrm>
          <a:prstGeom prst="rect">
            <a:avLst/>
          </a:prstGeom>
          <a:noFill/>
          <a:ln/>
        </p:spPr>
        <p:txBody>
          <a:bodyPr vert="horz" lIns="90487" tIns="44450" rIns="90487" bIns="4445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Union: same bits, different contexts</a:t>
            </a:r>
          </a:p>
          <a:p>
            <a:pPr lvl="1"/>
            <a:r>
              <a:rPr lang="en-US" sz="2000" dirty="0"/>
              <a:t>8 bytes are allocated for the union</a:t>
            </a:r>
          </a:p>
          <a:p>
            <a:pPr lvl="1"/>
            <a:r>
              <a:rPr lang="en-US" sz="2000" dirty="0"/>
              <a:t>Can be interpreted as any member</a:t>
            </a:r>
          </a:p>
          <a:p>
            <a:pPr lvl="1"/>
            <a:r>
              <a:rPr lang="en-US" sz="2000" dirty="0"/>
              <a:t>Changing one member will change some bits of the others</a:t>
            </a:r>
          </a:p>
        </p:txBody>
      </p:sp>
    </p:spTree>
    <p:extLst>
      <p:ext uri="{BB962C8B-B14F-4D97-AF65-F5344CB8AC3E}">
        <p14:creationId xmlns:p14="http://schemas.microsoft.com/office/powerpoint/2010/main" val="129280006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419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 allocation</a:t>
            </a:r>
          </a:p>
        </p:txBody>
      </p:sp>
      <p:sp>
        <p:nvSpPr>
          <p:cNvPr id="699395" name="Rectangle 3"/>
          <p:cNvSpPr>
            <a:spLocks noGrp="1" noChangeArrowheads="1"/>
          </p:cNvSpPr>
          <p:nvPr>
            <p:ph idx="1"/>
          </p:nvPr>
        </p:nvSpPr>
        <p:spPr>
          <a:xfrm>
            <a:off x="607595" y="1143000"/>
            <a:ext cx="7271276" cy="1652407"/>
          </a:xfrm>
          <a:noFill/>
          <a:ln/>
        </p:spPr>
        <p:txBody>
          <a:bodyPr vert="horz" lIns="90487" tIns="44450" rIns="90487" bIns="44450" rtlCol="0">
            <a:normAutofit/>
          </a:bodyPr>
          <a:lstStyle/>
          <a:p>
            <a:r>
              <a:rPr lang="en-US" sz="2400" dirty="0"/>
              <a:t>Principles</a:t>
            </a:r>
          </a:p>
          <a:p>
            <a:pPr lvl="1"/>
            <a:r>
              <a:rPr lang="en-US" sz="2000" dirty="0"/>
              <a:t>Overlay union elements</a:t>
            </a:r>
          </a:p>
          <a:p>
            <a:pPr lvl="1"/>
            <a:r>
              <a:rPr lang="en-US" sz="2000" dirty="0"/>
              <a:t>Allocate according to largest element (strictest)</a:t>
            </a:r>
          </a:p>
          <a:p>
            <a:pPr lvl="1"/>
            <a:r>
              <a:rPr lang="en-US" sz="2000" dirty="0"/>
              <a:t>Can only use one field at a time</a:t>
            </a:r>
          </a:p>
        </p:txBody>
      </p:sp>
      <p:sp>
        <p:nvSpPr>
          <p:cNvPr id="699396" name="Rectangle 4"/>
          <p:cNvSpPr>
            <a:spLocks noChangeArrowheads="1"/>
          </p:cNvSpPr>
          <p:nvPr/>
        </p:nvSpPr>
        <p:spPr bwMode="auto">
          <a:xfrm>
            <a:off x="622648" y="4770027"/>
            <a:ext cx="2209800" cy="1474787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eaLnBrk="0" hangingPunct="0"/>
            <a:r>
              <a:rPr lang="en-US" b="1" dirty="0">
                <a:latin typeface="Courier New" pitchFamily="49" charset="0"/>
              </a:rPr>
              <a:t>union U1 {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char c;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b="1" dirty="0" err="1">
                <a:latin typeface="Courier New" pitchFamily="49" charset="0"/>
              </a:rPr>
              <a:t>i</a:t>
            </a:r>
            <a:r>
              <a:rPr lang="en-US" b="1" dirty="0">
                <a:latin typeface="Courier New" pitchFamily="49" charset="0"/>
              </a:rPr>
              <a:t>[2];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double v;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} up;</a:t>
            </a:r>
          </a:p>
        </p:txBody>
      </p:sp>
      <p:sp>
        <p:nvSpPr>
          <p:cNvPr id="699405" name="Rectangle 13"/>
          <p:cNvSpPr>
            <a:spLocks noChangeArrowheads="1"/>
          </p:cNvSpPr>
          <p:nvPr/>
        </p:nvSpPr>
        <p:spPr bwMode="auto">
          <a:xfrm>
            <a:off x="607595" y="2896907"/>
            <a:ext cx="2214563" cy="1474788"/>
          </a:xfrm>
          <a:prstGeom prst="rect">
            <a:avLst/>
          </a:prstGeom>
          <a:solidFill>
            <a:srgbClr val="F6F5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 eaLnBrk="0" hangingPunct="0"/>
            <a:r>
              <a:rPr lang="en-US" b="1" dirty="0">
                <a:latin typeface="Courier New" pitchFamily="49" charset="0"/>
              </a:rPr>
              <a:t>struct S1 {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char c;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int </a:t>
            </a:r>
            <a:r>
              <a:rPr lang="en-US" b="1" dirty="0" err="1">
                <a:latin typeface="Courier New" pitchFamily="49" charset="0"/>
              </a:rPr>
              <a:t>i</a:t>
            </a:r>
            <a:r>
              <a:rPr lang="en-US" b="1" dirty="0">
                <a:latin typeface="Courier New" pitchFamily="49" charset="0"/>
              </a:rPr>
              <a:t>[2];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  double v;</a:t>
            </a:r>
          </a:p>
          <a:p>
            <a:pPr eaLnBrk="0" hangingPunct="0"/>
            <a:r>
              <a:rPr lang="en-US" b="1" dirty="0">
                <a:latin typeface="Courier New" pitchFamily="49" charset="0"/>
              </a:rPr>
              <a:t>} </a:t>
            </a:r>
            <a:r>
              <a:rPr lang="en-US" b="1" dirty="0" err="1">
                <a:latin typeface="Courier New" pitchFamily="49" charset="0"/>
              </a:rPr>
              <a:t>sp</a:t>
            </a:r>
            <a:r>
              <a:rPr lang="en-US" b="1" dirty="0">
                <a:latin typeface="Courier New" pitchFamily="49" charset="0"/>
              </a:rPr>
              <a:t>;</a:t>
            </a:r>
          </a:p>
        </p:txBody>
      </p:sp>
      <p:graphicFrame>
        <p:nvGraphicFramePr>
          <p:cNvPr id="26" name="Group 7"/>
          <p:cNvGraphicFramePr>
            <a:graphicFrameLocks noGrp="1"/>
          </p:cNvGraphicFramePr>
          <p:nvPr/>
        </p:nvGraphicFramePr>
        <p:xfrm>
          <a:off x="3214936" y="3253301"/>
          <a:ext cx="8647113" cy="762000"/>
        </p:xfrm>
        <a:graphic>
          <a:graphicData uri="http://schemas.openxmlformats.org/drawingml/2006/table">
            <a:tbl>
              <a:tblPr/>
              <a:tblGrid>
                <a:gridCol w="320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639762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20675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639763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c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EB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3 bytes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[0]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[1]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4 bytes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v</a:t>
                      </a: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D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sp+0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sp+4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sp+8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sp+16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sp+24</a:t>
                      </a:r>
                    </a:p>
                  </a:txBody>
                  <a:tcPr marL="0" marR="0" marT="0" marB="0" anchor="ctr" horzOverflow="overflow">
                    <a:lnL cap="flat">
                      <a:noFill/>
                    </a:lnL>
                    <a:lnR cap="flat">
                      <a:noFill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" name="Group 111"/>
          <p:cNvGraphicFramePr>
            <a:graphicFrameLocks noGrp="1"/>
          </p:cNvGraphicFramePr>
          <p:nvPr/>
        </p:nvGraphicFramePr>
        <p:xfrm>
          <a:off x="3214936" y="4804802"/>
          <a:ext cx="3175000" cy="15494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87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c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EB2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  <a:defRPr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 Bold Italic" charset="0"/>
                          <a:ea typeface="Calibri Bold Italic" charset="0"/>
                          <a:cs typeface="Calibri Bold Italic" charset="0"/>
                          <a:sym typeface="Calibri Bold Italic" charset="0"/>
                        </a:rPr>
                        <a:t>7 bytes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7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[0]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i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[1]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73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v</a:t>
                      </a: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D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735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up+0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up+4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up+8</a:t>
                      </a:r>
                    </a:p>
                  </a:txBody>
                  <a:tcPr marL="0" marR="0" marT="0" marB="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689513" y="4442578"/>
            <a:ext cx="47718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itchFamily="34" charset="0"/>
              </a:rPr>
              <a:t>Quiz: If we had 3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400" dirty="0" err="1">
                <a:latin typeface="Calibri" pitchFamily="34" charset="0"/>
              </a:rPr>
              <a:t>s</a:t>
            </a:r>
            <a:r>
              <a:rPr lang="en-US" sz="2400" dirty="0">
                <a:latin typeface="Calibri" pitchFamily="34" charset="0"/>
              </a:rPr>
              <a:t> in that array, how much space would the union take?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689513" y="5758568"/>
            <a:ext cx="4646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itchFamily="34" charset="0"/>
              </a:rPr>
              <a:t>Answer: 16 bytes (8-byte aligned)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 flipV="1">
            <a:off x="2915358" y="5517442"/>
            <a:ext cx="533799" cy="3498"/>
          </a:xfrm>
          <a:prstGeom prst="straightConnector1">
            <a:avLst/>
          </a:prstGeom>
          <a:noFill/>
          <a:ln w="1270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" name="TextBox 6"/>
          <p:cNvSpPr txBox="1"/>
          <p:nvPr/>
        </p:nvSpPr>
        <p:spPr>
          <a:xfrm>
            <a:off x="8367005" y="1143000"/>
            <a:ext cx="2920030" cy="14773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alibri" pitchFamily="34" charset="0"/>
              </a:rPr>
              <a:t>Structs</a:t>
            </a:r>
            <a:r>
              <a:rPr lang="en-US" dirty="0">
                <a:latin typeface="Calibri" pitchFamily="34" charset="0"/>
              </a:rPr>
              <a:t>: </a:t>
            </a:r>
            <a:r>
              <a:rPr lang="en-US" i="1" dirty="0">
                <a:latin typeface="Calibri" pitchFamily="34" charset="0"/>
              </a:rPr>
              <a:t>All</a:t>
            </a:r>
            <a:r>
              <a:rPr lang="en-US" dirty="0">
                <a:latin typeface="Calibri" pitchFamily="34" charset="0"/>
              </a:rPr>
              <a:t> of the above,</a:t>
            </a:r>
          </a:p>
          <a:p>
            <a:r>
              <a:rPr lang="en-US" dirty="0">
                <a:latin typeface="Calibri" pitchFamily="34" charset="0"/>
              </a:rPr>
              <a:t>together, one after the other.</a:t>
            </a:r>
            <a:br>
              <a:rPr lang="en-US" dirty="0">
                <a:latin typeface="Calibri" pitchFamily="34" charset="0"/>
              </a:rPr>
            </a:br>
            <a:endParaRPr lang="en-US" dirty="0">
              <a:latin typeface="Calibri" pitchFamily="34" charset="0"/>
            </a:endParaRPr>
          </a:p>
          <a:p>
            <a:r>
              <a:rPr lang="en-US" b="1" dirty="0">
                <a:latin typeface="Calibri" pitchFamily="34" charset="0"/>
              </a:rPr>
              <a:t>Unions</a:t>
            </a:r>
            <a:r>
              <a:rPr lang="en-US" dirty="0">
                <a:latin typeface="Calibri" pitchFamily="34" charset="0"/>
              </a:rPr>
              <a:t>: </a:t>
            </a:r>
            <a:r>
              <a:rPr lang="en-US" i="1" dirty="0">
                <a:latin typeface="Calibri" pitchFamily="34" charset="0"/>
              </a:rPr>
              <a:t>One</a:t>
            </a:r>
            <a:r>
              <a:rPr lang="en-US" dirty="0">
                <a:latin typeface="Calibri" pitchFamily="34" charset="0"/>
              </a:rPr>
              <a:t> of the above,</a:t>
            </a:r>
          </a:p>
          <a:p>
            <a:r>
              <a:rPr lang="en-US" dirty="0">
                <a:latin typeface="Calibri" pitchFamily="34" charset="0"/>
              </a:rPr>
              <a:t>you pick the one you want.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BC0EE-ED8D-44C4-8406-80BA87712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84</a:t>
            </a:fld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1C0E798-42A3-434B-AC43-0AB98DAE61D7}"/>
              </a:ext>
            </a:extLst>
          </p:cNvPr>
          <p:cNvCxnSpPr/>
          <p:nvPr/>
        </p:nvCxnSpPr>
        <p:spPr bwMode="auto">
          <a:xfrm flipV="1">
            <a:off x="2948036" y="3436746"/>
            <a:ext cx="533799" cy="3498"/>
          </a:xfrm>
          <a:prstGeom prst="straightConnector1">
            <a:avLst/>
          </a:prstGeom>
          <a:noFill/>
          <a:ln w="1270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2403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3"/>
          <p:cNvSpPr>
            <a:spLocks/>
          </p:cNvSpPr>
          <p:nvPr/>
        </p:nvSpPr>
        <p:spPr bwMode="auto">
          <a:xfrm>
            <a:off x="967558" y="914400"/>
            <a:ext cx="2527300" cy="1323975"/>
          </a:xfrm>
          <a:prstGeom prst="rect">
            <a:avLst/>
          </a:prstGeom>
          <a:solidFill>
            <a:srgbClr val="FFFFCC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 algn="l"/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typedef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union {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float f;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unsigned u;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}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bit_float_t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</a:p>
        </p:txBody>
      </p:sp>
      <p:sp>
        <p:nvSpPr>
          <p:cNvPr id="32772" name="Rectangle 4"/>
          <p:cNvSpPr>
            <a:spLocks/>
          </p:cNvSpPr>
          <p:nvPr/>
        </p:nvSpPr>
        <p:spPr bwMode="auto">
          <a:xfrm>
            <a:off x="967558" y="2621723"/>
            <a:ext cx="4641304" cy="1455606"/>
          </a:xfrm>
          <a:prstGeom prst="rect">
            <a:avLst/>
          </a:prstGeom>
          <a:solidFill>
            <a:srgbClr val="FFFFCC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unsigned float2bit(float f) {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bit_float_t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temp;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temp.f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= f;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return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temp.u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}</a:t>
            </a:r>
          </a:p>
        </p:txBody>
      </p:sp>
      <p:sp>
        <p:nvSpPr>
          <p:cNvPr id="32773" name="Rectangle 5"/>
          <p:cNvSpPr>
            <a:spLocks/>
          </p:cNvSpPr>
          <p:nvPr/>
        </p:nvSpPr>
        <p:spPr bwMode="auto">
          <a:xfrm>
            <a:off x="967558" y="4236689"/>
            <a:ext cx="4641304" cy="1812925"/>
          </a:xfrm>
          <a:prstGeom prst="rect">
            <a:avLst/>
          </a:prstGeom>
          <a:solidFill>
            <a:srgbClr val="FFFFCC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 # 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procedure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with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float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arg</a:t>
            </a:r>
            <a:endParaRPr lang="cs-CZ" dirty="0">
              <a:latin typeface="Courier New" pitchFamily="49" charset="0"/>
              <a:cs typeface="Courier New" pitchFamily="49" charset="0"/>
              <a:sym typeface="Courier New Bold" charset="0"/>
            </a:endParaRPr>
          </a:p>
          <a:p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 # arg1 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passed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in %xmm0</a:t>
            </a:r>
          </a:p>
          <a:p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 # 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movss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= 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move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single-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precision</a:t>
            </a:r>
            <a:endParaRPr lang="cs-CZ" dirty="0">
              <a:latin typeface="Courier New" pitchFamily="49" charset="0"/>
              <a:cs typeface="Courier New" pitchFamily="49" charset="0"/>
              <a:sym typeface="Courier New Bold" charset="0"/>
            </a:endParaRPr>
          </a:p>
          <a:p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 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movss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%xmm0, -4(%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rsp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)</a:t>
            </a:r>
          </a:p>
          <a:p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 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movl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-4(%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rsp</a:t>
            </a:r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), %</a:t>
            </a:r>
            <a:r>
              <a:rPr lang="cs-CZ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eax</a:t>
            </a:r>
            <a:endParaRPr lang="cs-CZ" dirty="0">
              <a:latin typeface="Courier New" pitchFamily="49" charset="0"/>
              <a:cs typeface="Courier New" pitchFamily="49" charset="0"/>
              <a:sym typeface="Courier New Bold" charset="0"/>
            </a:endParaRPr>
          </a:p>
          <a:p>
            <a:r>
              <a:rPr lang="cs-CZ" dirty="0">
                <a:latin typeface="Courier New" pitchFamily="49" charset="0"/>
                <a:cs typeface="Courier New" pitchFamily="49" charset="0"/>
                <a:sym typeface="Courier New Bold" charset="0"/>
              </a:rPr>
              <a:t>  ret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Using union to access bit patterns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F60380-DE3F-4A65-823B-3E4DE70B2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85</a:t>
            </a:fld>
            <a:endParaRPr lang="en-US"/>
          </a:p>
        </p:txBody>
      </p:sp>
      <p:graphicFrame>
        <p:nvGraphicFramePr>
          <p:cNvPr id="32777" name="Group 9"/>
          <p:cNvGraphicFramePr>
            <a:graphicFrameLocks noGrp="1"/>
          </p:cNvGraphicFramePr>
          <p:nvPr/>
        </p:nvGraphicFramePr>
        <p:xfrm>
          <a:off x="3703862" y="1017414"/>
          <a:ext cx="1905000" cy="1143000"/>
        </p:xfrm>
        <a:graphic>
          <a:graphicData uri="http://schemas.openxmlformats.org/drawingml/2006/table">
            <a:tbl>
              <a:tblPr/>
              <a:tblGrid>
                <a:gridCol w="31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75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f</a:t>
                      </a: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u</a:t>
                      </a: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CD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 Bold" charset="0"/>
                        <a:ea typeface="ヒラギノ角ゴ ProN W6" charset="0"/>
                        <a:cs typeface="ヒラギノ角ゴ ProN W6" charset="0"/>
                        <a:sym typeface="Courier New Bold" charset="0"/>
                      </a:endParaRPr>
                    </a:p>
                  </a:txBody>
                  <a:tcPr marL="50800" marR="50800" marT="50800" marB="50800"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ea typeface="ヒラギノ角ゴ ProN W6" charset="0"/>
                        <a:cs typeface="Courier New" pitchFamily="49" charset="0"/>
                        <a:sym typeface="Courier New Bold" charset="0"/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Courier New" pitchFamily="49" charset="0"/>
                          <a:sym typeface="Courier New Bold" charset="0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54D84AF-59B4-41CD-A239-B3D98794AC96}"/>
              </a:ext>
            </a:extLst>
          </p:cNvPr>
          <p:cNvSpPr txBox="1">
            <a:spLocks/>
          </p:cNvSpPr>
          <p:nvPr/>
        </p:nvSpPr>
        <p:spPr>
          <a:xfrm>
            <a:off x="5999967" y="914400"/>
            <a:ext cx="5580428" cy="513521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Store union using one type &amp; access it with another one</a:t>
            </a:r>
          </a:p>
          <a:p>
            <a:pPr lvl="1"/>
            <a:endParaRPr lang="en-US" sz="2000" dirty="0"/>
          </a:p>
          <a:p>
            <a:r>
              <a:rPr lang="en-US" sz="2400" dirty="0"/>
              <a:t>Get direct access to bit representation of float</a:t>
            </a:r>
          </a:p>
          <a:p>
            <a:pPr lvl="1"/>
            <a:endParaRPr lang="en-US" sz="2000" dirty="0"/>
          </a:p>
          <a:p>
            <a:r>
              <a:rPr lang="en-US" sz="2400" dirty="0"/>
              <a:t>float2bit generates bit pattern from float</a:t>
            </a:r>
          </a:p>
          <a:p>
            <a:pPr lvl="1"/>
            <a:r>
              <a:rPr lang="en-US" sz="2000" dirty="0"/>
              <a:t>NOT the same as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(unsigned) f</a:t>
            </a:r>
            <a:r>
              <a:rPr lang="en-US" sz="2000" dirty="0"/>
              <a:t> !</a:t>
            </a:r>
          </a:p>
          <a:p>
            <a:pPr lvl="1"/>
            <a:r>
              <a:rPr lang="en-US" sz="2000" dirty="0"/>
              <a:t>Doesn’t convert value to unsigned</a:t>
            </a:r>
          </a:p>
          <a:p>
            <a:pPr lvl="1"/>
            <a:r>
              <a:rPr lang="en-US" sz="2000" dirty="0"/>
              <a:t>Keeps the same bits but interprets them differently</a:t>
            </a:r>
          </a:p>
          <a:p>
            <a:pPr lvl="1"/>
            <a:endParaRPr lang="en-US" sz="2000" dirty="0"/>
          </a:p>
          <a:p>
            <a:r>
              <a:rPr lang="en-US" sz="2400" dirty="0"/>
              <a:t>Assembly doesn’t have type info</a:t>
            </a:r>
          </a:p>
          <a:p>
            <a:pPr lvl="1"/>
            <a:r>
              <a:rPr lang="en-US" sz="2000" dirty="0"/>
              <a:t>Just moves the bytes</a:t>
            </a:r>
          </a:p>
        </p:txBody>
      </p:sp>
    </p:spTree>
    <p:extLst>
      <p:ext uri="{BB962C8B-B14F-4D97-AF65-F5344CB8AC3E}">
        <p14:creationId xmlns:p14="http://schemas.microsoft.com/office/powerpoint/2010/main" val="327371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3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2" name="Rectangle 4"/>
          <p:cNvSpPr>
            <a:spLocks/>
          </p:cNvSpPr>
          <p:nvPr/>
        </p:nvSpPr>
        <p:spPr bwMode="auto">
          <a:xfrm>
            <a:off x="1919536" y="2276872"/>
            <a:ext cx="3898900" cy="1816100"/>
          </a:xfrm>
          <a:prstGeom prst="rect">
            <a:avLst/>
          </a:prstGeom>
          <a:solidFill>
            <a:srgbClr val="FFFFCC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unsigned float2bit(float f) {</a:t>
            </a:r>
          </a:p>
          <a:p>
            <a:r>
              <a:rPr lang="en-US" dirty="0">
                <a:latin typeface="Courier New" pitchFamily="49" charset="0"/>
                <a:ea typeface="Lucida Grande" charset="0"/>
                <a:cs typeface="Courier New" pitchFamily="49" charset="0"/>
                <a:sym typeface="Courier New Bold" charset="0"/>
              </a:rPr>
              <a:t>  unsigned *p;</a:t>
            </a:r>
          </a:p>
          <a:p>
            <a:r>
              <a:rPr lang="en-US" dirty="0">
                <a:latin typeface="Courier New" pitchFamily="49" charset="0"/>
                <a:ea typeface="Lucida Grande" charset="0"/>
                <a:cs typeface="Courier New" pitchFamily="49" charset="0"/>
                <a:sym typeface="Courier New Bold" charset="0"/>
              </a:rPr>
              <a:t>  p = (unsigned *) &amp;f;</a:t>
            </a:r>
          </a:p>
          <a:p>
            <a:r>
              <a:rPr lang="en-US" dirty="0">
                <a:latin typeface="Courier New" pitchFamily="49" charset="0"/>
                <a:ea typeface="Lucida Grande" charset="0"/>
                <a:cs typeface="Courier New" pitchFamily="49" charset="0"/>
                <a:sym typeface="Courier New Bold" charset="0"/>
              </a:rPr>
              <a:t>  return *p;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}</a:t>
            </a:r>
          </a:p>
        </p:txBody>
      </p:sp>
      <p:sp>
        <p:nvSpPr>
          <p:cNvPr id="32774" name="Rectangle 6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Access to Bit Pattern Non-Solution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E492EA-F9F8-46B3-81C8-99127EC11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86</a:t>
            </a:fld>
            <a:endParaRPr lang="en-US"/>
          </a:p>
        </p:txBody>
      </p:sp>
      <p:sp>
        <p:nvSpPr>
          <p:cNvPr id="10" name="Text Box 13"/>
          <p:cNvSpPr txBox="1">
            <a:spLocks noChangeArrowheads="1"/>
          </p:cNvSpPr>
          <p:nvPr/>
        </p:nvSpPr>
        <p:spPr bwMode="auto">
          <a:xfrm>
            <a:off x="6168008" y="2420888"/>
            <a:ext cx="4032448" cy="1015663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dirty="0">
                <a:cs typeface="Calibri"/>
              </a:rPr>
              <a:t>Undefined behavior in C.</a:t>
            </a:r>
          </a:p>
          <a:p>
            <a:pPr>
              <a:spcBef>
                <a:spcPct val="50000"/>
              </a:spcBef>
            </a:pPr>
            <a:r>
              <a:rPr lang="en-US" sz="2400" dirty="0">
                <a:cs typeface="Calibri"/>
              </a:rPr>
              <a:t>Don’t do that.</a:t>
            </a:r>
          </a:p>
        </p:txBody>
      </p:sp>
    </p:spTree>
    <p:extLst>
      <p:ext uri="{BB962C8B-B14F-4D97-AF65-F5344CB8AC3E}">
        <p14:creationId xmlns:p14="http://schemas.microsoft.com/office/powerpoint/2010/main" val="111616894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80963" indent="-80963"/>
            <a:r>
              <a:rPr lang="en-US" dirty="0">
                <a:ea typeface="Calibri" charset="0"/>
                <a:cs typeface="Calibri" charset="0"/>
                <a:sym typeface="Calibri" charset="0"/>
              </a:rPr>
              <a:t>Byte ordering revisited</a:t>
            </a:r>
            <a:endParaRPr lang="en-US" dirty="0">
              <a:ea typeface="ヒラギノ角ゴ ProN W3" charset="0"/>
              <a:cs typeface="ヒラギノ角ゴ ProN W3" charset="0"/>
              <a:sym typeface="Calibri" charset="0"/>
            </a:endParaRPr>
          </a:p>
        </p:txBody>
      </p:sp>
      <p:sp>
        <p:nvSpPr>
          <p:cNvPr id="33796" name="Rectangle 4"/>
          <p:cNvSpPr>
            <a:spLocks noGrp="1" noChangeArrowheads="1"/>
          </p:cNvSpPr>
          <p:nvPr>
            <p:ph idx="1"/>
          </p:nvPr>
        </p:nvSpPr>
        <p:spPr>
          <a:ln/>
        </p:spPr>
        <p:txBody>
          <a:bodyPr>
            <a:normAutofit fontScale="92500" lnSpcReduction="20000"/>
          </a:bodyPr>
          <a:lstStyle/>
          <a:p>
            <a:pPr marL="215900" indent="-215900">
              <a:spcBef>
                <a:spcPct val="0"/>
              </a:spcBef>
            </a:pPr>
            <a:r>
              <a:rPr lang="en-US" dirty="0">
                <a:ea typeface="Calibri" charset="0"/>
                <a:cs typeface="Calibri" charset="0"/>
              </a:rPr>
              <a:t>Idea</a:t>
            </a:r>
            <a:endParaRPr lang="en-US" dirty="0"/>
          </a:p>
          <a:p>
            <a:pPr lvl="1"/>
            <a:r>
              <a:rPr lang="en-US" dirty="0"/>
              <a:t>Words/long words/quad words stored in memory as 2/4/8 consecutive bytes</a:t>
            </a:r>
          </a:p>
          <a:p>
            <a:pPr lvl="1"/>
            <a:r>
              <a:rPr lang="en-US" dirty="0"/>
              <a:t>At which byte address in memory is the most (least) significant byte stored?</a:t>
            </a:r>
          </a:p>
          <a:p>
            <a:pPr lvl="1"/>
            <a:r>
              <a:rPr lang="en-US" dirty="0"/>
              <a:t>Can cause problems when exchanging binary data between machines</a:t>
            </a:r>
          </a:p>
          <a:p>
            <a:pPr lvl="1"/>
            <a:endParaRPr lang="en-US" dirty="0"/>
          </a:p>
          <a:p>
            <a:pPr marL="215900" indent="-215900"/>
            <a:r>
              <a:rPr lang="en-US" dirty="0">
                <a:ea typeface="Calibri" charset="0"/>
                <a:cs typeface="Calibri" charset="0"/>
              </a:rPr>
              <a:t>Little Endian</a:t>
            </a:r>
            <a:endParaRPr lang="en-US" dirty="0"/>
          </a:p>
          <a:p>
            <a:pPr lvl="1"/>
            <a:r>
              <a:rPr lang="en-US" dirty="0"/>
              <a:t>Least significant byte has lowest address</a:t>
            </a:r>
          </a:p>
          <a:p>
            <a:pPr lvl="1"/>
            <a:r>
              <a:rPr lang="en-US" dirty="0"/>
              <a:t>Intel x86(-64), ARM Android and IOS</a:t>
            </a:r>
          </a:p>
          <a:p>
            <a:pPr lvl="1"/>
            <a:endParaRPr lang="en-US" dirty="0"/>
          </a:p>
          <a:p>
            <a:r>
              <a:rPr lang="en-US" dirty="0">
                <a:ea typeface="Calibri" charset="0"/>
                <a:cs typeface="Calibri" charset="0"/>
              </a:rPr>
              <a:t>Big Endian</a:t>
            </a:r>
            <a:endParaRPr lang="en-US" dirty="0"/>
          </a:p>
          <a:p>
            <a:pPr lvl="1"/>
            <a:r>
              <a:rPr lang="en-US" dirty="0"/>
              <a:t>Most significant byte has lowest address</a:t>
            </a:r>
          </a:p>
          <a:p>
            <a:pPr lvl="1"/>
            <a:r>
              <a:rPr lang="en-US" dirty="0"/>
              <a:t>Sun/Sparc, Networks</a:t>
            </a:r>
          </a:p>
          <a:p>
            <a:endParaRPr lang="en-US" dirty="0"/>
          </a:p>
          <a:p>
            <a:r>
              <a:rPr lang="en-US" dirty="0"/>
              <a:t>Have to worry about it when working with unions!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32093D-4599-4B41-856F-EA17D4A29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8442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80963" indent="-80963"/>
            <a:r>
              <a:rPr lang="en-US" dirty="0">
                <a:latin typeface="Calibri" charset="0"/>
                <a:ea typeface="Calibri" charset="0"/>
                <a:cs typeface="Calibri" charset="0"/>
                <a:sym typeface="Calibri" charset="0"/>
              </a:rPr>
              <a:t>Byte Ordering Example</a:t>
            </a:r>
            <a:endParaRPr lang="en-US" dirty="0">
              <a:latin typeface="Calibri" charset="0"/>
              <a:ea typeface="ヒラギノ角ゴ ProN W3" charset="0"/>
              <a:cs typeface="ヒラギノ角ゴ ProN W3" charset="0"/>
              <a:sym typeface="Calibri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81ACD6-AF22-48A0-81C7-8A2910FB5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88</a:t>
            </a:fld>
            <a:endParaRPr lang="en-US"/>
          </a:p>
        </p:txBody>
      </p:sp>
      <p:sp>
        <p:nvSpPr>
          <p:cNvPr id="35844" name="Rectangle 4"/>
          <p:cNvSpPr>
            <a:spLocks/>
          </p:cNvSpPr>
          <p:nvPr/>
        </p:nvSpPr>
        <p:spPr bwMode="auto">
          <a:xfrm>
            <a:off x="1225698" y="2289224"/>
            <a:ext cx="9736591" cy="4249688"/>
          </a:xfrm>
          <a:prstGeom prst="rect">
            <a:avLst/>
          </a:prstGeom>
          <a:solidFill>
            <a:srgbClr val="FFFFCC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algn="l"/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for (int j = 0; j &lt; 8; </a:t>
            </a:r>
            <a:r>
              <a:rPr lang="en-US" sz="1700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j++</a:t>
            </a:r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) {</a:t>
            </a:r>
            <a:endParaRPr lang="en-US" sz="17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    </a:t>
            </a:r>
            <a:r>
              <a:rPr lang="en-US" sz="1700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dw.c</a:t>
            </a:r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[j] = 0xf0 + j;</a:t>
            </a:r>
          </a:p>
          <a:p>
            <a:pPr algn="l"/>
            <a:r>
              <a:rPr lang="en-US" sz="1700" dirty="0">
                <a:latin typeface="Courier New" pitchFamily="49" charset="0"/>
                <a:ea typeface="Lucida Grande" charset="0"/>
                <a:cs typeface="Courier New" pitchFamily="49" charset="0"/>
                <a:sym typeface="Courier New Bold" charset="0"/>
              </a:rPr>
              <a:t>}</a:t>
            </a:r>
            <a:endParaRPr lang="en-US" sz="1700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endParaRPr lang="en-US" sz="1700" dirty="0">
              <a:latin typeface="Courier New" pitchFamily="49" charset="0"/>
              <a:ea typeface="Monaco" charset="0"/>
              <a:cs typeface="Courier New" pitchFamily="49" charset="0"/>
              <a:sym typeface="Courier New Bold" charset="0"/>
            </a:endParaRPr>
          </a:p>
          <a:p>
            <a:pPr algn="l"/>
            <a:r>
              <a:rPr lang="en-US" sz="1700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printf</a:t>
            </a:r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("Chars 0-7 ==  [0x%x, 0x%x, 0x%x, 0x%x, 0x%x, 0x%x, 0x%x, 0x%x]\n",</a:t>
            </a:r>
            <a:endParaRPr lang="en-US" sz="17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    dw.c[0], dw.c[1], dw.c[2], dw.c[3],</a:t>
            </a:r>
            <a:endParaRPr lang="en-US" sz="17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    dw.c[4], dw.c[5], dw.c[6], dw.c[7]);</a:t>
            </a:r>
            <a:endParaRPr lang="en-US" sz="17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endParaRPr lang="en-US" sz="1700" dirty="0">
              <a:latin typeface="Courier New" pitchFamily="49" charset="0"/>
              <a:ea typeface="Monaco" charset="0"/>
              <a:cs typeface="Courier New" pitchFamily="49" charset="0"/>
              <a:sym typeface="Courier New Bold" charset="0"/>
            </a:endParaRPr>
          </a:p>
          <a:p>
            <a:pPr algn="l"/>
            <a:r>
              <a:rPr lang="en-US" sz="1700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printf</a:t>
            </a:r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("Shorts 0-3 == [0x%x, 0x%x, 0x%x, 0x%x]\n",</a:t>
            </a:r>
            <a:endParaRPr lang="en-US" sz="17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    dw.s[0], dw.s[1], dw.s[2], dw.s[3]);</a:t>
            </a:r>
            <a:endParaRPr lang="en-US" sz="17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endParaRPr lang="en-US" sz="1700" dirty="0">
              <a:latin typeface="Courier New" pitchFamily="49" charset="0"/>
              <a:ea typeface="Monaco" charset="0"/>
              <a:cs typeface="Courier New" pitchFamily="49" charset="0"/>
              <a:sym typeface="Courier New Bold" charset="0"/>
            </a:endParaRPr>
          </a:p>
          <a:p>
            <a:pPr algn="l"/>
            <a:r>
              <a:rPr lang="en-US" sz="1700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printf</a:t>
            </a:r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("</a:t>
            </a:r>
            <a:r>
              <a:rPr lang="en-US" sz="1700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Ints</a:t>
            </a:r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 0-1 == [0x%x, 0x%x]\n",</a:t>
            </a:r>
            <a:endParaRPr lang="en-US" sz="17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    dw.i[0], dw.i[1]);</a:t>
            </a:r>
            <a:endParaRPr lang="en-US" sz="17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endParaRPr lang="en-US" sz="1700" dirty="0">
              <a:latin typeface="Courier New" pitchFamily="49" charset="0"/>
              <a:ea typeface="Monaco" charset="0"/>
              <a:cs typeface="Courier New" pitchFamily="49" charset="0"/>
              <a:sym typeface="Courier New Bold" charset="0"/>
            </a:endParaRPr>
          </a:p>
          <a:p>
            <a:pPr algn="l"/>
            <a:r>
              <a:rPr lang="en-US" sz="1700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printf("Long</a:t>
            </a:r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 0 == [0x%lx]\n",</a:t>
            </a:r>
            <a:endParaRPr lang="en-US" sz="17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sz="1700" dirty="0">
                <a:latin typeface="Courier New" pitchFamily="49" charset="0"/>
                <a:cs typeface="Courier New" pitchFamily="49" charset="0"/>
                <a:sym typeface="Courier New Bold" charset="0"/>
              </a:rPr>
              <a:t>    dw.l[0]);</a:t>
            </a:r>
          </a:p>
        </p:txBody>
      </p:sp>
      <p:sp>
        <p:nvSpPr>
          <p:cNvPr id="4" name="Rectangle 4"/>
          <p:cNvSpPr>
            <a:spLocks/>
          </p:cNvSpPr>
          <p:nvPr/>
        </p:nvSpPr>
        <p:spPr bwMode="auto">
          <a:xfrm>
            <a:off x="6384032" y="332656"/>
            <a:ext cx="4051300" cy="1820862"/>
          </a:xfrm>
          <a:prstGeom prst="rect">
            <a:avLst/>
          </a:prstGeom>
          <a:solidFill>
            <a:srgbClr val="FFFFCC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  union {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    unsigned char c[8];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    unsigned short s[4];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    unsigned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int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[2];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    unsigned long l[1];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  }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dw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4336283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80963" indent="-80963"/>
            <a:r>
              <a:rPr lang="en-US" dirty="0">
                <a:ea typeface="Calibri" charset="0"/>
                <a:cs typeface="Calibri" charset="0"/>
                <a:sym typeface="Calibri" charset="0"/>
              </a:rPr>
              <a:t>Byte ordering on Little Endian</a:t>
            </a:r>
            <a:endParaRPr lang="en-US" dirty="0">
              <a:ea typeface="ヒラギノ角ゴ ProN W3" charset="0"/>
              <a:cs typeface="ヒラギノ角ゴ ProN W3" charset="0"/>
              <a:sym typeface="Calibri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F33429-EF67-4BE2-810E-04094BF67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89</a:t>
            </a:fld>
            <a:endParaRPr lang="en-US"/>
          </a:p>
        </p:txBody>
      </p:sp>
      <p:sp>
        <p:nvSpPr>
          <p:cNvPr id="37894" name="Rectangle 6"/>
          <p:cNvSpPr>
            <a:spLocks/>
          </p:cNvSpPr>
          <p:nvPr/>
        </p:nvSpPr>
        <p:spPr bwMode="auto">
          <a:xfrm>
            <a:off x="607595" y="3828987"/>
            <a:ext cx="3670300" cy="4445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marL="185738" indent="-185738">
              <a:spcBef>
                <a:spcPts val="863"/>
              </a:spcBef>
            </a:pPr>
            <a:r>
              <a:rPr lang="en-US" sz="2400" dirty="0">
                <a:latin typeface="Calibri" charset="0"/>
                <a:ea typeface="Calibri" charset="0"/>
                <a:cs typeface="Calibri" charset="0"/>
                <a:sym typeface="Calibri" charset="0"/>
              </a:rPr>
              <a:t>Output:</a:t>
            </a:r>
          </a:p>
        </p:txBody>
      </p:sp>
      <p:graphicFrame>
        <p:nvGraphicFramePr>
          <p:cNvPr id="48" name="Table 47"/>
          <p:cNvGraphicFramePr>
            <a:graphicFrameLocks noGrp="1"/>
          </p:cNvGraphicFramePr>
          <p:nvPr/>
        </p:nvGraphicFramePr>
        <p:xfrm>
          <a:off x="5484393" y="1202175"/>
          <a:ext cx="6096000" cy="18542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c[4]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c[6]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c[7]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s[0]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s[1]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s[2]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s[3]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i</a:t>
                      </a:r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i</a:t>
                      </a:r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l[0]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9" name="Rectangle 12"/>
          <p:cNvSpPr>
            <a:spLocks/>
          </p:cNvSpPr>
          <p:nvPr/>
        </p:nvSpPr>
        <p:spPr bwMode="auto">
          <a:xfrm>
            <a:off x="5571808" y="3056375"/>
            <a:ext cx="331822" cy="292388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r"/>
            <a:r>
              <a:rPr lang="en-US" sz="14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LSB</a:t>
            </a:r>
          </a:p>
        </p:txBody>
      </p:sp>
      <p:sp>
        <p:nvSpPr>
          <p:cNvPr id="52" name="Rectangle 12"/>
          <p:cNvSpPr>
            <a:spLocks/>
          </p:cNvSpPr>
          <p:nvPr/>
        </p:nvSpPr>
        <p:spPr bwMode="auto">
          <a:xfrm>
            <a:off x="11170024" y="3056375"/>
            <a:ext cx="410370" cy="292388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r"/>
            <a:r>
              <a:rPr lang="en-US" sz="14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MSB</a:t>
            </a:r>
          </a:p>
        </p:txBody>
      </p:sp>
      <p:sp>
        <p:nvSpPr>
          <p:cNvPr id="53" name="Line 42"/>
          <p:cNvSpPr>
            <a:spLocks noChangeShapeType="1"/>
          </p:cNvSpPr>
          <p:nvPr/>
        </p:nvSpPr>
        <p:spPr bwMode="auto">
          <a:xfrm flipH="1" flipV="1">
            <a:off x="6006906" y="3367157"/>
            <a:ext cx="5034902" cy="10949"/>
          </a:xfrm>
          <a:prstGeom prst="line">
            <a:avLst/>
          </a:prstGeom>
          <a:noFill/>
          <a:ln w="25400" cap="flat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" name="Rectangle 4"/>
          <p:cNvSpPr>
            <a:spLocks/>
          </p:cNvSpPr>
          <p:nvPr/>
        </p:nvSpPr>
        <p:spPr bwMode="auto">
          <a:xfrm>
            <a:off x="607595" y="1202175"/>
            <a:ext cx="3155813" cy="1820862"/>
          </a:xfrm>
          <a:prstGeom prst="rect">
            <a:avLst/>
          </a:prstGeom>
          <a:solidFill>
            <a:srgbClr val="FFFFCC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union {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unsigned char c[8];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unsigned short s[4];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unsigned int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[2];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unsigned long l[1];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}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dw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04995" y="1218434"/>
            <a:ext cx="103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Contents</a:t>
            </a:r>
          </a:p>
        </p:txBody>
      </p:sp>
      <p:cxnSp>
        <p:nvCxnSpPr>
          <p:cNvPr id="4" name="Straight Arrow Connector 3"/>
          <p:cNvCxnSpPr>
            <a:stCxn id="2" idx="3"/>
          </p:cNvCxnSpPr>
          <p:nvPr/>
        </p:nvCxnSpPr>
        <p:spPr bwMode="auto">
          <a:xfrm>
            <a:off x="5042010" y="1403100"/>
            <a:ext cx="441633" cy="0"/>
          </a:xfrm>
          <a:prstGeom prst="straightConnector1">
            <a:avLst/>
          </a:prstGeom>
          <a:noFill/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Rectangle 43">
            <a:extLst>
              <a:ext uri="{FF2B5EF4-FFF2-40B4-BE49-F238E27FC236}">
                <a16:creationId xmlns:a16="http://schemas.microsoft.com/office/drawing/2014/main" id="{A4A9F4D6-85B2-4B44-839E-A423A90C1E4B}"/>
              </a:ext>
            </a:extLst>
          </p:cNvPr>
          <p:cNvSpPr>
            <a:spLocks/>
          </p:cNvSpPr>
          <p:nvPr/>
        </p:nvSpPr>
        <p:spPr bwMode="auto">
          <a:xfrm>
            <a:off x="8318081" y="3347522"/>
            <a:ext cx="435115" cy="2921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14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Print</a:t>
            </a:r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04D26C36-79CB-41F1-8FFE-7520BE79D716}"/>
              </a:ext>
            </a:extLst>
          </p:cNvPr>
          <p:cNvSpPr>
            <a:spLocks/>
          </p:cNvSpPr>
          <p:nvPr/>
        </p:nvSpPr>
        <p:spPr bwMode="auto">
          <a:xfrm>
            <a:off x="610406" y="4320506"/>
            <a:ext cx="9521736" cy="12319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" charset="0"/>
              </a:rPr>
              <a:t>Characters 0-7 == [0xf0, 0xf1, 0xf2, 0xf3, 0xf4, 0xf5, 0xf6, 0xf7]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" charset="0"/>
              </a:rPr>
              <a:t>Shorts     0-3 == [0xf1f0, 0xf3f2, 0xf5f4, 0xf7f6]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 err="1">
                <a:latin typeface="Courier New" pitchFamily="49" charset="0"/>
                <a:cs typeface="Courier New" pitchFamily="49" charset="0"/>
                <a:sym typeface="Courier New" charset="0"/>
              </a:rPr>
              <a:t>Ints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" charset="0"/>
              </a:rPr>
              <a:t>       0-1 == [0xf3f2f1f0, 0xf7f6f5f4]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" charset="0"/>
              </a:rPr>
              <a:t>Long       0   == [0xf7f6f5f4f3f2f1f0]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EA6649-43FA-4585-9982-4974B05747C6}"/>
              </a:ext>
            </a:extLst>
          </p:cNvPr>
          <p:cNvSpPr txBox="1"/>
          <p:nvPr/>
        </p:nvSpPr>
        <p:spPr>
          <a:xfrm>
            <a:off x="4295843" y="2109606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Views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95DE7129-6533-485A-8BEB-AA492F6D58EF}"/>
              </a:ext>
            </a:extLst>
          </p:cNvPr>
          <p:cNvSpPr/>
          <p:nvPr/>
        </p:nvSpPr>
        <p:spPr>
          <a:xfrm>
            <a:off x="5031941" y="1587767"/>
            <a:ext cx="451701" cy="143526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098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Example pointer code: calling </a:t>
            </a:r>
            <a:r>
              <a:rPr lang="en-US" dirty="0" err="1">
                <a:latin typeface="Courier New Bold" charset="0"/>
                <a:cs typeface="Courier New Bold" charset="0"/>
                <a:sym typeface="Courier New Bold" charset="0"/>
              </a:rPr>
              <a:t>incr</a:t>
            </a:r>
            <a:r>
              <a:rPr lang="en-US" dirty="0"/>
              <a:t> </a:t>
            </a:r>
            <a:endParaRPr lang="en-US" dirty="0">
              <a:latin typeface="Courier New Bold" charset="0"/>
              <a:sym typeface="Courier New Bold" charset="0"/>
            </a:endParaRPr>
          </a:p>
        </p:txBody>
      </p:sp>
      <p:sp>
        <p:nvSpPr>
          <p:cNvPr id="63492" name="Rectangle 4"/>
          <p:cNvSpPr>
            <a:spLocks/>
          </p:cNvSpPr>
          <p:nvPr/>
        </p:nvSpPr>
        <p:spPr bwMode="auto">
          <a:xfrm>
            <a:off x="1703512" y="3284984"/>
            <a:ext cx="4419600" cy="2971800"/>
          </a:xfrm>
          <a:prstGeom prst="rect">
            <a:avLst/>
          </a:prstGeom>
          <a:solidFill>
            <a:srgbClr val="F6F5BD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call_incr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: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subq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$16, %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rsp</a:t>
            </a:r>
            <a:endParaRPr lang="en-US" dirty="0">
              <a:solidFill>
                <a:srgbClr val="FF0000"/>
              </a:solidFill>
              <a:latin typeface="Courier New" pitchFamily="49" charset="0"/>
              <a:ea typeface="ヒラギノ角ゴ ProN W3" charset="0"/>
              <a:cs typeface="Courier New" pitchFamily="49" charset="0"/>
              <a:sym typeface="Courier New Bold" charset="0"/>
            </a:endParaRP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movq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$15213, 8(%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rsp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)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movq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$3000, %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rsi</a:t>
            </a:r>
            <a:endParaRPr lang="en-US" dirty="0">
              <a:solidFill>
                <a:srgbClr val="000000"/>
              </a:solidFill>
              <a:latin typeface="Courier New" pitchFamily="49" charset="0"/>
              <a:ea typeface="ヒラギノ角ゴ ProN W3" charset="0"/>
              <a:cs typeface="Courier New" pitchFamily="49" charset="0"/>
              <a:sym typeface="Courier New Bold" charset="0"/>
            </a:endParaRP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leaq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8(%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rsp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), %</a:t>
            </a:r>
            <a:r>
              <a:rPr lang="en-US" dirty="0" err="1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rdi</a:t>
            </a:r>
            <a:endParaRPr lang="en-US" dirty="0">
              <a:solidFill>
                <a:srgbClr val="FF0000"/>
              </a:solidFill>
              <a:latin typeface="Courier New" pitchFamily="49" charset="0"/>
              <a:ea typeface="ヒラギノ角ゴ ProN W3" charset="0"/>
              <a:cs typeface="Courier New" pitchFamily="49" charset="0"/>
              <a:sym typeface="Courier New Bold" charset="0"/>
            </a:endParaRP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call   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incr</a:t>
            </a:r>
            <a:endParaRPr lang="en-US" dirty="0">
              <a:solidFill>
                <a:srgbClr val="000000"/>
              </a:solidFill>
              <a:latin typeface="Courier New" pitchFamily="49" charset="0"/>
              <a:ea typeface="ヒラギノ角ゴ ProN W3" charset="0"/>
              <a:cs typeface="Courier New" pitchFamily="49" charset="0"/>
              <a:sym typeface="Courier New Bold" charset="0"/>
            </a:endParaRP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addq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8(%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rsp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), %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rax</a:t>
            </a:r>
            <a:endParaRPr lang="en-US" dirty="0">
              <a:solidFill>
                <a:srgbClr val="000000"/>
              </a:solidFill>
              <a:latin typeface="Courier New" pitchFamily="49" charset="0"/>
              <a:ea typeface="ヒラギノ角ゴ ProN W3" charset="0"/>
              <a:cs typeface="Courier New" pitchFamily="49" charset="0"/>
              <a:sym typeface="Courier New Bold" charset="0"/>
            </a:endParaRP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addq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$16, %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rsp</a:t>
            </a:r>
            <a:endParaRPr lang="en-US" dirty="0">
              <a:solidFill>
                <a:srgbClr val="000000"/>
              </a:solidFill>
              <a:latin typeface="Courier New" pitchFamily="49" charset="0"/>
              <a:ea typeface="ヒラギノ角ゴ ProN W3" charset="0"/>
              <a:cs typeface="Courier New" pitchFamily="49" charset="0"/>
              <a:sym typeface="Courier New Bold" charset="0"/>
            </a:endParaRP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ret</a:t>
            </a:r>
          </a:p>
        </p:txBody>
      </p:sp>
      <p:sp>
        <p:nvSpPr>
          <p:cNvPr id="63493" name="Rectangle 5"/>
          <p:cNvSpPr>
            <a:spLocks/>
          </p:cNvSpPr>
          <p:nvPr/>
        </p:nvSpPr>
        <p:spPr bwMode="auto">
          <a:xfrm>
            <a:off x="1703512" y="1371600"/>
            <a:ext cx="4343400" cy="1600200"/>
          </a:xfrm>
          <a:prstGeom prst="rect">
            <a:avLst/>
          </a:prstGeom>
          <a:solidFill>
            <a:srgbClr val="F6F5BD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dist="76199" dir="2700000" algn="ctr" rotWithShape="0">
              <a:schemeClr val="bg2">
                <a:alpha val="75000"/>
              </a:schemeClr>
            </a:outerShdw>
          </a:effectLst>
        </p:spPr>
        <p:txBody>
          <a:bodyPr lIns="38100" tIns="38100" rIns="38100" bIns="38100"/>
          <a:lstStyle/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long </a:t>
            </a:r>
            <a:r>
              <a:rPr lang="en-US" dirty="0" err="1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call_incr</a:t>
            </a: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() {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long v1 = 15213;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long v2 = </a:t>
            </a:r>
            <a:r>
              <a:rPr lang="en-US" dirty="0" err="1"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incr</a:t>
            </a:r>
            <a:r>
              <a:rPr lang="en-US" dirty="0"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(</a:t>
            </a:r>
            <a:r>
              <a:rPr lang="en-US" dirty="0">
                <a:solidFill>
                  <a:srgbClr val="FF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&amp;v1</a:t>
            </a:r>
            <a:r>
              <a:rPr lang="en-US" dirty="0"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, 3000);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    return v1+v2;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r>
              <a:rPr lang="en-US" dirty="0">
                <a:solidFill>
                  <a:srgbClr val="000000"/>
                </a:solidFill>
                <a:latin typeface="Courier New" pitchFamily="49" charset="0"/>
                <a:ea typeface="ヒラギノ角ゴ ProN W3" charset="0"/>
                <a:cs typeface="Courier New" pitchFamily="49" charset="0"/>
                <a:sym typeface="Courier New Bold" charset="0"/>
              </a:rPr>
              <a:t>}</a:t>
            </a:r>
          </a:p>
          <a:p>
            <a:pPr>
              <a:tabLst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  <a:tab pos="457200" algn="l"/>
                <a:tab pos="1485900" algn="l"/>
              </a:tabLst>
            </a:pPr>
            <a:endParaRPr lang="en-US" dirty="0">
              <a:solidFill>
                <a:srgbClr val="000000"/>
              </a:solidFill>
              <a:latin typeface="Courier New" pitchFamily="49" charset="0"/>
              <a:ea typeface="ヒラギノ角ゴ ProN W3" charset="0"/>
              <a:cs typeface="Courier New" pitchFamily="49" charset="0"/>
              <a:sym typeface="Courier New Bold" charset="0"/>
            </a:endParaRPr>
          </a:p>
        </p:txBody>
      </p:sp>
      <p:sp>
        <p:nvSpPr>
          <p:cNvPr id="17" name="Rectangle 7"/>
          <p:cNvSpPr>
            <a:spLocks/>
          </p:cNvSpPr>
          <p:nvPr/>
        </p:nvSpPr>
        <p:spPr bwMode="auto">
          <a:xfrm>
            <a:off x="6744073" y="4508376"/>
            <a:ext cx="2257919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>
                <a:solidFill>
                  <a:srgbClr val="FF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15213</a:t>
            </a:r>
          </a:p>
        </p:txBody>
      </p:sp>
      <p:sp>
        <p:nvSpPr>
          <p:cNvPr id="18" name="Rectangle 9"/>
          <p:cNvSpPr>
            <a:spLocks/>
          </p:cNvSpPr>
          <p:nvPr/>
        </p:nvSpPr>
        <p:spPr bwMode="auto">
          <a:xfrm>
            <a:off x="6744073" y="4889376"/>
            <a:ext cx="2257919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Unused</a:t>
            </a:r>
          </a:p>
        </p:txBody>
      </p:sp>
      <p:sp>
        <p:nvSpPr>
          <p:cNvPr id="19" name="Line 10"/>
          <p:cNvSpPr>
            <a:spLocks noChangeShapeType="1"/>
          </p:cNvSpPr>
          <p:nvPr/>
        </p:nvSpPr>
        <p:spPr bwMode="auto">
          <a:xfrm flipH="1">
            <a:off x="9028978" y="5124326"/>
            <a:ext cx="457200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pPr algn="ctr"/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0" name="Rectangle 11"/>
          <p:cNvSpPr>
            <a:spLocks/>
          </p:cNvSpPr>
          <p:nvPr/>
        </p:nvSpPr>
        <p:spPr bwMode="auto">
          <a:xfrm>
            <a:off x="9535392" y="4895727"/>
            <a:ext cx="628377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%</a:t>
            </a:r>
            <a:r>
              <a:rPr lang="en-US" dirty="0" err="1">
                <a:solidFill>
                  <a:srgbClr val="00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rsp</a:t>
            </a:r>
            <a:endParaRPr lang="en-US" dirty="0">
              <a:solidFill>
                <a:srgbClr val="000000"/>
              </a:solidFill>
              <a:latin typeface="Courier New Bold" charset="0"/>
              <a:ea typeface="ヒラギノ角ゴ ProN W3" charset="0"/>
              <a:cs typeface="Courier New Bold" charset="0"/>
              <a:sym typeface="Courier New Bold" charset="0"/>
            </a:endParaRPr>
          </a:p>
        </p:txBody>
      </p:sp>
      <p:sp>
        <p:nvSpPr>
          <p:cNvPr id="21" name="Rectangle 12"/>
          <p:cNvSpPr>
            <a:spLocks/>
          </p:cNvSpPr>
          <p:nvPr/>
        </p:nvSpPr>
        <p:spPr bwMode="auto">
          <a:xfrm>
            <a:off x="6703331" y="2971801"/>
            <a:ext cx="1752659" cy="384721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Memory (stack)</a:t>
            </a:r>
          </a:p>
        </p:txBody>
      </p:sp>
      <p:sp>
        <p:nvSpPr>
          <p:cNvPr id="22" name="Rectangle 13"/>
          <p:cNvSpPr>
            <a:spLocks/>
          </p:cNvSpPr>
          <p:nvPr/>
        </p:nvSpPr>
        <p:spPr bwMode="auto">
          <a:xfrm>
            <a:off x="6744073" y="3476328"/>
            <a:ext cx="2257919" cy="651048"/>
          </a:xfrm>
          <a:prstGeom prst="rect">
            <a:avLst/>
          </a:prstGeom>
          <a:solidFill>
            <a:srgbClr val="D6D6F4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. . .</a:t>
            </a:r>
          </a:p>
        </p:txBody>
      </p:sp>
      <p:sp>
        <p:nvSpPr>
          <p:cNvPr id="23" name="Rectangle 9"/>
          <p:cNvSpPr>
            <a:spLocks/>
          </p:cNvSpPr>
          <p:nvPr/>
        </p:nvSpPr>
        <p:spPr bwMode="auto">
          <a:xfrm>
            <a:off x="6744073" y="4127376"/>
            <a:ext cx="2257919" cy="381000"/>
          </a:xfrm>
          <a:prstGeom prst="rect">
            <a:avLst/>
          </a:prstGeom>
          <a:solidFill>
            <a:srgbClr val="F6F5B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 anchor="ctr"/>
          <a:lstStyle/>
          <a:p>
            <a:pPr algn="ctr"/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call_incr’s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Rtn</a:t>
            </a:r>
            <a:r>
              <a:rPr lang="en-US" dirty="0">
                <a:solidFill>
                  <a:srgbClr val="000000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 address</a:t>
            </a:r>
          </a:p>
        </p:txBody>
      </p:sp>
      <p:sp>
        <p:nvSpPr>
          <p:cNvPr id="26" name="Line 10"/>
          <p:cNvSpPr>
            <a:spLocks noChangeShapeType="1"/>
          </p:cNvSpPr>
          <p:nvPr/>
        </p:nvSpPr>
        <p:spPr bwMode="auto">
          <a:xfrm flipH="1">
            <a:off x="9001991" y="4736976"/>
            <a:ext cx="457200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pPr algn="ctr"/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7" name="Rectangle 11"/>
          <p:cNvSpPr>
            <a:spLocks/>
          </p:cNvSpPr>
          <p:nvPr/>
        </p:nvSpPr>
        <p:spPr bwMode="auto">
          <a:xfrm>
            <a:off x="9508404" y="4508377"/>
            <a:ext cx="908076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%rsp+8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/>
        </p:nvGraphicFramePr>
        <p:xfrm>
          <a:off x="6744072" y="5541600"/>
          <a:ext cx="3352800" cy="112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/>
                          <a:cs typeface="Calibri"/>
                        </a:rPr>
                        <a:t>Use(s)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rdi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&amp;v1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Courier New"/>
                          <a:cs typeface="Courier New"/>
                        </a:rPr>
                        <a:t>%</a:t>
                      </a:r>
                      <a:r>
                        <a:rPr lang="en-US" b="1" i="0" dirty="0" err="1">
                          <a:latin typeface="Courier New"/>
                          <a:cs typeface="Courier New"/>
                        </a:rPr>
                        <a:t>rsi</a:t>
                      </a:r>
                      <a:endParaRPr lang="en-US" b="1" i="0" dirty="0">
                        <a:latin typeface="Courier New"/>
                        <a:cs typeface="Courier New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i="0" dirty="0">
                          <a:latin typeface="Courier New"/>
                          <a:cs typeface="Courier New"/>
                        </a:rPr>
                        <a:t>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5" name="Line 10"/>
          <p:cNvSpPr>
            <a:spLocks noChangeShapeType="1"/>
          </p:cNvSpPr>
          <p:nvPr/>
        </p:nvSpPr>
        <p:spPr bwMode="auto">
          <a:xfrm flipH="1">
            <a:off x="9028978" y="4183360"/>
            <a:ext cx="457200" cy="45720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txBody>
          <a:bodyPr lIns="0" tIns="0" rIns="0" bIns="0"/>
          <a:lstStyle/>
          <a:p>
            <a:pPr algn="ctr"/>
            <a:endParaRPr lang="en-US" sz="4200">
              <a:solidFill>
                <a:srgbClr val="FF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Rectangle 11"/>
          <p:cNvSpPr>
            <a:spLocks/>
          </p:cNvSpPr>
          <p:nvPr/>
        </p:nvSpPr>
        <p:spPr bwMode="auto">
          <a:xfrm>
            <a:off x="9486178" y="3878561"/>
            <a:ext cx="631032" cy="353943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%</a:t>
            </a:r>
            <a:r>
              <a:rPr lang="en-US" dirty="0" err="1">
                <a:solidFill>
                  <a:srgbClr val="FF0000"/>
                </a:solidFill>
                <a:latin typeface="Courier New Bold" charset="0"/>
                <a:ea typeface="ヒラギノ角ゴ ProN W3" charset="0"/>
                <a:cs typeface="Courier New Bold" charset="0"/>
                <a:sym typeface="Courier New Bold" charset="0"/>
              </a:rPr>
              <a:t>rdi</a:t>
            </a:r>
            <a:endParaRPr lang="en-US" dirty="0">
              <a:solidFill>
                <a:srgbClr val="FF0000"/>
              </a:solidFill>
              <a:latin typeface="Courier New Bold" charset="0"/>
              <a:ea typeface="ヒラギノ角ゴ ProN W3" charset="0"/>
              <a:cs typeface="Courier New Bold" charset="0"/>
              <a:sym typeface="Courier New Bold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1908048" y="3611880"/>
            <a:ext cx="3273552" cy="548640"/>
          </a:xfrm>
          <a:prstGeom prst="rect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1908048" y="4425696"/>
            <a:ext cx="3273552" cy="265176"/>
          </a:xfrm>
          <a:prstGeom prst="rect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4200">
              <a:solidFill>
                <a:srgbClr val="000000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4" name="Straight Arrow Connector 3"/>
          <p:cNvCxnSpPr/>
          <p:nvPr/>
        </p:nvCxnSpPr>
        <p:spPr bwMode="auto">
          <a:xfrm>
            <a:off x="1775520" y="1844824"/>
            <a:ext cx="432048" cy="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" name="Straight Arrow Connector 5"/>
          <p:cNvCxnSpPr/>
          <p:nvPr/>
        </p:nvCxnSpPr>
        <p:spPr bwMode="auto">
          <a:xfrm flipH="1">
            <a:off x="4583832" y="1556792"/>
            <a:ext cx="288032" cy="432048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C6109-310C-440B-8C5E-8F9F8AF4C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</a:t>
            </a:fld>
            <a:endParaRPr lang="en-US"/>
          </a:p>
        </p:txBody>
      </p: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CADCE99E-D854-4CC4-A467-9DA82D931C6D}"/>
              </a:ext>
            </a:extLst>
          </p:cNvPr>
          <p:cNvSpPr txBox="1">
            <a:spLocks/>
          </p:cNvSpPr>
          <p:nvPr/>
        </p:nvSpPr>
        <p:spPr>
          <a:xfrm>
            <a:off x="6195119" y="1066799"/>
            <a:ext cx="5385275" cy="18715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ea typeface="Calibri" charset="0"/>
                <a:cs typeface="Calibri" charset="0"/>
              </a:rPr>
              <a:t>Pointers are addresses</a:t>
            </a:r>
          </a:p>
          <a:p>
            <a:r>
              <a:rPr lang="en-US" sz="2000" dirty="0">
                <a:latin typeface="Courier New"/>
                <a:cs typeface="Courier New"/>
              </a:rPr>
              <a:t>v1</a:t>
            </a:r>
            <a:r>
              <a:rPr lang="en-US" sz="2000" dirty="0"/>
              <a:t> must be stored on stack</a:t>
            </a:r>
          </a:p>
          <a:p>
            <a:pPr marL="552450" lvl="1"/>
            <a:r>
              <a:rPr lang="en-US" sz="1800" dirty="0"/>
              <a:t>Why? need to create pointer to it</a:t>
            </a:r>
          </a:p>
          <a:p>
            <a:r>
              <a:rPr lang="en-US" sz="2000" dirty="0"/>
              <a:t>Compute pointer as </a:t>
            </a:r>
            <a:r>
              <a:rPr lang="en-US" sz="2000" dirty="0">
                <a:latin typeface="Courier New"/>
                <a:cs typeface="Courier New"/>
              </a:rPr>
              <a:t>8(%</a:t>
            </a:r>
            <a:r>
              <a:rPr lang="en-US" sz="2000" dirty="0" err="1">
                <a:latin typeface="Courier New"/>
                <a:cs typeface="Courier New"/>
              </a:rPr>
              <a:t>rsp</a:t>
            </a:r>
            <a:r>
              <a:rPr lang="en-US" sz="2000" dirty="0">
                <a:latin typeface="Courier New"/>
                <a:cs typeface="Courier New"/>
              </a:rPr>
              <a:t>)</a:t>
            </a:r>
          </a:p>
          <a:p>
            <a:pPr lvl="1"/>
            <a:r>
              <a:rPr lang="en-US" sz="1800" dirty="0">
                <a:cs typeface="Courier New"/>
              </a:rPr>
              <a:t>Use</a:t>
            </a: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lang="en-US" sz="1800" dirty="0" err="1">
                <a:latin typeface="Courier New"/>
                <a:cs typeface="Courier New"/>
              </a:rPr>
              <a:t>leaq</a:t>
            </a: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lang="en-US" sz="1800" dirty="0">
                <a:cs typeface="Courier New"/>
              </a:rPr>
              <a:t>instruction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4674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5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80963" indent="-80963"/>
            <a:r>
              <a:rPr lang="en-US" dirty="0">
                <a:ea typeface="Calibri" charset="0"/>
                <a:cs typeface="Calibri" charset="0"/>
                <a:sym typeface="Calibri" charset="0"/>
              </a:rPr>
              <a:t>Byte ordering on Big Endian</a:t>
            </a:r>
            <a:endParaRPr lang="en-US" dirty="0">
              <a:ea typeface="ヒラギノ角ゴ ProN W3" charset="0"/>
              <a:cs typeface="ヒラギノ角ゴ ProN W3" charset="0"/>
              <a:sym typeface="Calibri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F33429-EF67-4BE2-810E-04094BF67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8C724-3839-4D76-A707-B4C23905D055}" type="slidenum">
              <a:rPr lang="en-US" smtClean="0"/>
              <a:t>90</a:t>
            </a:fld>
            <a:endParaRPr lang="en-US"/>
          </a:p>
        </p:txBody>
      </p:sp>
      <p:sp>
        <p:nvSpPr>
          <p:cNvPr id="37893" name="Rectangle 5"/>
          <p:cNvSpPr>
            <a:spLocks/>
          </p:cNvSpPr>
          <p:nvPr/>
        </p:nvSpPr>
        <p:spPr bwMode="auto">
          <a:xfrm>
            <a:off x="607595" y="4323927"/>
            <a:ext cx="9716276" cy="12954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" charset="0"/>
              </a:rPr>
              <a:t>Characters 0-7 == [0xf0, 0xf1, 0xf2, 0xf3, 0xf4, 0xf5, 0xf6, 0xf7]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" charset="0"/>
              </a:rPr>
              <a:t>Shorts     0-3 == [0xf0f1, 0xf2f3, 0xf4f5, 0xf6f7]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 err="1">
                <a:latin typeface="Courier New" pitchFamily="49" charset="0"/>
                <a:cs typeface="Courier New" pitchFamily="49" charset="0"/>
                <a:sym typeface="Courier New" charset="0"/>
              </a:rPr>
              <a:t>Ints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" charset="0"/>
              </a:rPr>
              <a:t>       0-1 == [0xf0f1f2f3, 0xf4f5f6f7]</a:t>
            </a:r>
            <a:endParaRPr lang="en-US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" charset="0"/>
              </a:rPr>
              <a:t>Long       0   == [0xf0f1f2f3f4f5f6f7]</a:t>
            </a:r>
          </a:p>
        </p:txBody>
      </p:sp>
      <p:sp>
        <p:nvSpPr>
          <p:cNvPr id="37894" name="Rectangle 6"/>
          <p:cNvSpPr>
            <a:spLocks/>
          </p:cNvSpPr>
          <p:nvPr/>
        </p:nvSpPr>
        <p:spPr bwMode="auto">
          <a:xfrm>
            <a:off x="607595" y="3828987"/>
            <a:ext cx="3670300" cy="4445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marL="185738" indent="-185738">
              <a:spcBef>
                <a:spcPts val="863"/>
              </a:spcBef>
            </a:pPr>
            <a:r>
              <a:rPr lang="en-US" sz="2400" dirty="0">
                <a:latin typeface="Calibri" charset="0"/>
                <a:ea typeface="Calibri" charset="0"/>
                <a:cs typeface="Calibri" charset="0"/>
                <a:sym typeface="Calibri" charset="0"/>
              </a:rPr>
              <a:t>Output:</a:t>
            </a:r>
          </a:p>
        </p:txBody>
      </p:sp>
      <p:graphicFrame>
        <p:nvGraphicFramePr>
          <p:cNvPr id="48" name="Table 47"/>
          <p:cNvGraphicFramePr>
            <a:graphicFrameLocks noGrp="1"/>
          </p:cNvGraphicFramePr>
          <p:nvPr/>
        </p:nvGraphicFramePr>
        <p:xfrm>
          <a:off x="5484393" y="1202175"/>
          <a:ext cx="6096000" cy="18542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{5940675A-B579-460E-94D1-54222C63F5DA}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f7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c[4]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c[6]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c[7]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s[0]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s[1]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s[2]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s[3]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i</a:t>
                      </a:r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latin typeface="Courier New" pitchFamily="49" charset="0"/>
                          <a:cs typeface="Courier New" pitchFamily="49" charset="0"/>
                        </a:rPr>
                        <a:t>i</a:t>
                      </a:r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urier New" pitchFamily="49" charset="0"/>
                          <a:cs typeface="Courier New" pitchFamily="49" charset="0"/>
                        </a:rPr>
                        <a:t>l[0]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F1CF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 New" pitchFamily="49" charset="0"/>
                        <a:cs typeface="Courier New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>
                        <a:latin typeface="Courier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9" name="Rectangle 12"/>
          <p:cNvSpPr>
            <a:spLocks/>
          </p:cNvSpPr>
          <p:nvPr/>
        </p:nvSpPr>
        <p:spPr bwMode="auto">
          <a:xfrm>
            <a:off x="5483643" y="3056375"/>
            <a:ext cx="419987" cy="292388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r"/>
            <a:r>
              <a:rPr lang="en-US" sz="14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MSB</a:t>
            </a:r>
          </a:p>
        </p:txBody>
      </p:sp>
      <p:sp>
        <p:nvSpPr>
          <p:cNvPr id="52" name="Rectangle 12"/>
          <p:cNvSpPr>
            <a:spLocks/>
          </p:cNvSpPr>
          <p:nvPr/>
        </p:nvSpPr>
        <p:spPr bwMode="auto">
          <a:xfrm>
            <a:off x="11242160" y="3056375"/>
            <a:ext cx="338234" cy="292388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r"/>
            <a:r>
              <a:rPr lang="en-US" sz="14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LSB</a:t>
            </a:r>
          </a:p>
        </p:txBody>
      </p:sp>
      <p:sp>
        <p:nvSpPr>
          <p:cNvPr id="53" name="Line 42"/>
          <p:cNvSpPr>
            <a:spLocks noChangeShapeType="1"/>
          </p:cNvSpPr>
          <p:nvPr/>
        </p:nvSpPr>
        <p:spPr bwMode="auto">
          <a:xfrm flipH="1" flipV="1">
            <a:off x="6006906" y="3367157"/>
            <a:ext cx="5034902" cy="10949"/>
          </a:xfrm>
          <a:prstGeom prst="line">
            <a:avLst/>
          </a:prstGeom>
          <a:noFill/>
          <a:ln w="25400" cap="flat">
            <a:solidFill>
              <a:schemeClr val="accent2">
                <a:lumMod val="50000"/>
              </a:schemeClr>
            </a:solidFill>
            <a:prstDash val="solid"/>
            <a:round/>
            <a:headEnd type="triangl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" name="Rectangle 4"/>
          <p:cNvSpPr>
            <a:spLocks/>
          </p:cNvSpPr>
          <p:nvPr/>
        </p:nvSpPr>
        <p:spPr bwMode="auto">
          <a:xfrm>
            <a:off x="607595" y="1202175"/>
            <a:ext cx="3155813" cy="1820862"/>
          </a:xfrm>
          <a:prstGeom prst="rect">
            <a:avLst/>
          </a:prstGeom>
          <a:solidFill>
            <a:srgbClr val="FFFFCC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38100" tIns="38100" rIns="38100" bIns="38100"/>
          <a:lstStyle/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union {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unsigned char c[8];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unsigned short s[4];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unsigned int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i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[2];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  unsigned long l[1];</a:t>
            </a:r>
            <a:endParaRPr lang="en-US" sz="2400" b="1" dirty="0">
              <a:latin typeface="Courier New" pitchFamily="49" charset="0"/>
              <a:ea typeface="Lucida Grande" charset="0"/>
              <a:cs typeface="Courier New" pitchFamily="49" charset="0"/>
              <a:sym typeface="Arial Narrow" charset="0"/>
            </a:endParaRPr>
          </a:p>
          <a:p>
            <a:pPr algn="l"/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} </a:t>
            </a:r>
            <a:r>
              <a:rPr lang="en-US" dirty="0" err="1">
                <a:latin typeface="Courier New" pitchFamily="49" charset="0"/>
                <a:cs typeface="Courier New" pitchFamily="49" charset="0"/>
                <a:sym typeface="Courier New Bold" charset="0"/>
              </a:rPr>
              <a:t>dw</a:t>
            </a:r>
            <a:r>
              <a:rPr lang="en-US" dirty="0">
                <a:latin typeface="Courier New" pitchFamily="49" charset="0"/>
                <a:cs typeface="Courier New" pitchFamily="49" charset="0"/>
                <a:sym typeface="Courier New Bold" charset="0"/>
              </a:rPr>
              <a:t>;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004995" y="1218434"/>
            <a:ext cx="103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Calibri" pitchFamily="34" charset="0"/>
              </a:rPr>
              <a:t>Contents</a:t>
            </a:r>
            <a:endParaRPr lang="en-US" dirty="0">
              <a:latin typeface="Calibri" pitchFamily="34" charset="0"/>
            </a:endParaRPr>
          </a:p>
        </p:txBody>
      </p:sp>
      <p:cxnSp>
        <p:nvCxnSpPr>
          <p:cNvPr id="4" name="Straight Arrow Connector 3"/>
          <p:cNvCxnSpPr>
            <a:stCxn id="2" idx="3"/>
          </p:cNvCxnSpPr>
          <p:nvPr/>
        </p:nvCxnSpPr>
        <p:spPr bwMode="auto">
          <a:xfrm>
            <a:off x="5042010" y="1403100"/>
            <a:ext cx="441633" cy="0"/>
          </a:xfrm>
          <a:prstGeom prst="straightConnector1">
            <a:avLst/>
          </a:prstGeom>
          <a:noFill/>
          <a:ln w="635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Rectangle 43">
            <a:extLst>
              <a:ext uri="{FF2B5EF4-FFF2-40B4-BE49-F238E27FC236}">
                <a16:creationId xmlns:a16="http://schemas.microsoft.com/office/drawing/2014/main" id="{A4A9F4D6-85B2-4B44-839E-A423A90C1E4B}"/>
              </a:ext>
            </a:extLst>
          </p:cNvPr>
          <p:cNvSpPr>
            <a:spLocks/>
          </p:cNvSpPr>
          <p:nvPr/>
        </p:nvSpPr>
        <p:spPr bwMode="auto">
          <a:xfrm>
            <a:off x="8318081" y="3347522"/>
            <a:ext cx="435115" cy="2921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wrap="none" lIns="38100" tIns="38100" rIns="38100" bIns="38100">
            <a:spAutoFit/>
          </a:bodyPr>
          <a:lstStyle/>
          <a:p>
            <a:pPr algn="l"/>
            <a:r>
              <a:rPr lang="en-US" sz="14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Print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9076FD-964F-47FF-93A2-C4920850CC97}"/>
              </a:ext>
            </a:extLst>
          </p:cNvPr>
          <p:cNvSpPr txBox="1"/>
          <p:nvPr/>
        </p:nvSpPr>
        <p:spPr>
          <a:xfrm>
            <a:off x="4295843" y="2109606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itchFamily="34" charset="0"/>
              </a:rPr>
              <a:t>Views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1E4D93F8-F780-4BF1-84D8-135C0571B488}"/>
              </a:ext>
            </a:extLst>
          </p:cNvPr>
          <p:cNvSpPr/>
          <p:nvPr/>
        </p:nvSpPr>
        <p:spPr>
          <a:xfrm>
            <a:off x="5031941" y="1587767"/>
            <a:ext cx="451701" cy="1435268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92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lass Slides">
  <a:themeElements>
    <a:clrScheme name="Custom Color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472C4"/>
      </a:accent1>
      <a:accent2>
        <a:srgbClr val="ED7D31"/>
      </a:accent2>
      <a:accent3>
        <a:srgbClr val="FFC000"/>
      </a:accent3>
      <a:accent4>
        <a:srgbClr val="70AD47"/>
      </a:accent4>
      <a:accent5>
        <a:srgbClr val="954F72"/>
      </a:accent5>
      <a:accent6>
        <a:srgbClr val="A5A5A5"/>
      </a:accent6>
      <a:hlink>
        <a:srgbClr val="0563C1"/>
      </a:hlink>
      <a:folHlink>
        <a:srgbClr val="0563C1"/>
      </a:folHlink>
    </a:clrScheme>
    <a:fontScheme name="Custom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346_template.potx" id="{01D7DB3A-C6B7-43B3-8B0D-AE4B5EAE26AA}" vid="{73879976-79F9-4556-B0E5-A15670A283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cs213_template</Template>
  <TotalTime>756</TotalTime>
  <Words>10218</Words>
  <Application>Microsoft Office PowerPoint</Application>
  <PresentationFormat>Widescreen</PresentationFormat>
  <Paragraphs>2266</Paragraphs>
  <Slides>90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90</vt:i4>
      </vt:variant>
    </vt:vector>
  </HeadingPairs>
  <TitlesOfParts>
    <vt:vector size="103" baseType="lpstr">
      <vt:lpstr>Arial</vt:lpstr>
      <vt:lpstr>Calibri</vt:lpstr>
      <vt:lpstr>Calibri Bold</vt:lpstr>
      <vt:lpstr>Calibri Bold Italic</vt:lpstr>
      <vt:lpstr>Courier</vt:lpstr>
      <vt:lpstr>Courier New</vt:lpstr>
      <vt:lpstr>Courier New Bold</vt:lpstr>
      <vt:lpstr>Gill Sans</vt:lpstr>
      <vt:lpstr>Tahoma</vt:lpstr>
      <vt:lpstr>Times New Roman</vt:lpstr>
      <vt:lpstr>Wingdings</vt:lpstr>
      <vt:lpstr>Wingdings 2</vt:lpstr>
      <vt:lpstr>Class Slides</vt:lpstr>
      <vt:lpstr>Lecture 09 Pointers, Arrays, and Structs</vt:lpstr>
      <vt:lpstr>Administriva</vt:lpstr>
      <vt:lpstr>Drop deadline</vt:lpstr>
      <vt:lpstr>Today’s Goals</vt:lpstr>
      <vt:lpstr>Outline</vt:lpstr>
      <vt:lpstr>Basic Data Types</vt:lpstr>
      <vt:lpstr>Floating point data</vt:lpstr>
      <vt:lpstr>More complex data types</vt:lpstr>
      <vt:lpstr>Example pointer code: calling incr </vt:lpstr>
      <vt:lpstr>Example pointer code : executing incr</vt:lpstr>
      <vt:lpstr>Pointers to global variables</vt:lpstr>
      <vt:lpstr>Naming constants</vt:lpstr>
      <vt:lpstr>Outline</vt:lpstr>
      <vt:lpstr>One-Dimensional Array Allocation</vt:lpstr>
      <vt:lpstr>Placing arrays at addresses</vt:lpstr>
      <vt:lpstr>Array Access and Pointer Arithmetic</vt:lpstr>
      <vt:lpstr>One-Dimensional Array Accessing Example</vt:lpstr>
      <vt:lpstr>One-Dimensional Array Loop Example</vt:lpstr>
      <vt:lpstr>Quiz + Break</vt:lpstr>
      <vt:lpstr>Quiz + Break</vt:lpstr>
      <vt:lpstr>Quiz + Break</vt:lpstr>
      <vt:lpstr>Quiz + Break</vt:lpstr>
      <vt:lpstr>Quiz + Break</vt:lpstr>
      <vt:lpstr>Quiz + Break</vt:lpstr>
      <vt:lpstr>Outline</vt:lpstr>
      <vt:lpstr>Multidimensional (Nested) Array Example</vt:lpstr>
      <vt:lpstr>Multidimensional (Nested) Arrays</vt:lpstr>
      <vt:lpstr>Accessing items in the array</vt:lpstr>
      <vt:lpstr>Nested Array Row Access</vt:lpstr>
      <vt:lpstr>Nested Array Row Access Code</vt:lpstr>
      <vt:lpstr>Nested Array Row Access Code</vt:lpstr>
      <vt:lpstr>Nested Array Row Access Code</vt:lpstr>
      <vt:lpstr>Nested Array Element Access</vt:lpstr>
      <vt:lpstr>Nested Array Element Access Code</vt:lpstr>
      <vt:lpstr>Nested Array Element Access Code</vt:lpstr>
      <vt:lpstr>Break + Practice</vt:lpstr>
      <vt:lpstr>Break + Practice</vt:lpstr>
      <vt:lpstr>Break + Practice</vt:lpstr>
      <vt:lpstr>Break + Practice</vt:lpstr>
      <vt:lpstr>Outline</vt:lpstr>
      <vt:lpstr>Multi-Level Array Example</vt:lpstr>
      <vt:lpstr>Multi-Level Array Element Access</vt:lpstr>
      <vt:lpstr>Nested vs. Multi-Level Array Element Accesses</vt:lpstr>
      <vt:lpstr>Nested versus Multi-Level Arrays</vt:lpstr>
      <vt:lpstr>Break</vt:lpstr>
      <vt:lpstr>It’s a baby hippo!</vt:lpstr>
      <vt:lpstr>Outline</vt:lpstr>
      <vt:lpstr>Structure representation in C</vt:lpstr>
      <vt:lpstr>Structure access</vt:lpstr>
      <vt:lpstr>Array within a struct</vt:lpstr>
      <vt:lpstr>Structure Access Practice 1</vt:lpstr>
      <vt:lpstr>Structure Access Practice 2</vt:lpstr>
      <vt:lpstr>Structure Access Practice 3</vt:lpstr>
      <vt:lpstr>Following Linked List</vt:lpstr>
      <vt:lpstr>Following Linked List</vt:lpstr>
      <vt:lpstr>Following Linked List</vt:lpstr>
      <vt:lpstr>Following Linked List</vt:lpstr>
      <vt:lpstr>Following Linked List</vt:lpstr>
      <vt:lpstr>Outline</vt:lpstr>
      <vt:lpstr>Alignment</vt:lpstr>
      <vt:lpstr>Problem: reordering can lead to different layouts</vt:lpstr>
      <vt:lpstr>Padding is added to struct to preserve alignment</vt:lpstr>
      <vt:lpstr>The why and how of alignment</vt:lpstr>
      <vt:lpstr>Specific Cases of Alignment (x86-64, Linux)</vt:lpstr>
      <vt:lpstr>Satisfying Alignment within Structures</vt:lpstr>
      <vt:lpstr>Meeting Overall Alignment Requirement</vt:lpstr>
      <vt:lpstr>Arrays of Structures</vt:lpstr>
      <vt:lpstr>Accessing Array Elements</vt:lpstr>
      <vt:lpstr>Saving Space</vt:lpstr>
      <vt:lpstr>Break + Quiz</vt:lpstr>
      <vt:lpstr>Break + Quiz</vt:lpstr>
      <vt:lpstr>How about C++?</vt:lpstr>
      <vt:lpstr>Outline</vt:lpstr>
      <vt:lpstr>Bonus Material</vt:lpstr>
      <vt:lpstr>Dynamic Multi-dimensional arrays – multi-level</vt:lpstr>
      <vt:lpstr>Dynamic multi-dimensional arrays - nested</vt:lpstr>
      <vt:lpstr>Nested arrays – static versus dynamic</vt:lpstr>
      <vt:lpstr>Nested arrays – static versus dynamic</vt:lpstr>
      <vt:lpstr>Nested arrays – static versus dynamic</vt:lpstr>
      <vt:lpstr>Nested arrays – static versus dynamic</vt:lpstr>
      <vt:lpstr>Bonus Material</vt:lpstr>
      <vt:lpstr>Unions</vt:lpstr>
      <vt:lpstr>Union allocation</vt:lpstr>
      <vt:lpstr>Union allocation</vt:lpstr>
      <vt:lpstr>Using union to access bit patterns</vt:lpstr>
      <vt:lpstr>Access to Bit Pattern Non-Solution</vt:lpstr>
      <vt:lpstr>Byte ordering revisited</vt:lpstr>
      <vt:lpstr>Byte Ordering Example</vt:lpstr>
      <vt:lpstr>Byte ordering on Little Endian</vt:lpstr>
      <vt:lpstr>Byte ordering on Big Endian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09 Pointers and Arrays</dc:title>
  <dc:creator>Branden Ghena</dc:creator>
  <cp:lastModifiedBy>Branden Ghena</cp:lastModifiedBy>
  <cp:revision>72</cp:revision>
  <dcterms:created xsi:type="dcterms:W3CDTF">2021-05-04T14:11:19Z</dcterms:created>
  <dcterms:modified xsi:type="dcterms:W3CDTF">2023-02-06T17:57:38Z</dcterms:modified>
</cp:coreProperties>
</file>

<file path=docProps/thumbnail.jpeg>
</file>